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44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C10BD-06C0-4E72-8607-1E75D59CE17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C5CF0-0ACD-4961-BCFD-55E8965E8D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10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97735AF-339A-4A7F-990A-FC5C0D09A64F}" type="slidenum">
              <a:rPr lang="ar-SA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7</a:t>
            </a:fld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56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0FB4F8C-E3E5-42AC-B9B4-148A84704672}" type="slidenum">
              <a:rPr lang="ar-SA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14</a:t>
            </a:fld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89200" y="609600"/>
            <a:ext cx="1727200" cy="1295400"/>
          </a:xfrm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6096000" cy="6629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/>
              <a:t>Alternative to next slide </a:t>
            </a:r>
          </a:p>
        </p:txBody>
      </p:sp>
    </p:spTree>
    <p:extLst>
      <p:ext uri="{BB962C8B-B14F-4D97-AF65-F5344CB8AC3E}">
        <p14:creationId xmlns:p14="http://schemas.microsoft.com/office/powerpoint/2010/main" val="2171331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4F35F625-CBB1-4F1C-A256-7B62764E6243}" type="slidenum">
              <a:rPr lang="ar-SA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16</a:t>
            </a:fld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30788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870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89097C71-4DB5-4F21-9E36-5EDD8E69496C}" type="slidenum">
              <a:rPr lang="ar-SA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25</a:t>
            </a:fld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77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8B3AC50B-5478-4AD7-925C-D541E55CB0F5}" type="slidenum">
              <a:rPr lang="ar-SA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26</a:t>
            </a:fld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67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6CE9FC78-E970-4165-A719-23409AFE5649}" type="slidenum">
              <a:rPr lang="ar-SA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27</a:t>
            </a:fld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5800"/>
            <a:ext cx="4572000" cy="3429000"/>
          </a:xfrm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575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D52E5CDC-5C51-4615-A36A-5DFBECEDEAB4}" type="slidenum">
              <a:rPr lang="ar-SA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35</a:t>
            </a:fld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89200" y="609600"/>
            <a:ext cx="1727200" cy="1295400"/>
          </a:xfrm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6096000" cy="6629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/>
              <a:t>Alternative to next slide </a:t>
            </a:r>
          </a:p>
        </p:txBody>
      </p:sp>
    </p:spTree>
    <p:extLst>
      <p:ext uri="{BB962C8B-B14F-4D97-AF65-F5344CB8AC3E}">
        <p14:creationId xmlns:p14="http://schemas.microsoft.com/office/powerpoint/2010/main" val="499760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1CDA39EC-7511-4E9A-B4A5-EB60DAE22780}" type="slidenum">
              <a:rPr lang="ar-SA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pPr eaLnBrk="1" hangingPunct="1"/>
              <a:t>51</a:t>
            </a:fld>
            <a:endParaRPr lang="en-US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89200" y="609600"/>
            <a:ext cx="1727200" cy="1295400"/>
          </a:xfrm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6096000" cy="6629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/>
              <a:t>Alternative to next slide </a:t>
            </a:r>
          </a:p>
        </p:txBody>
      </p:sp>
    </p:spTree>
    <p:extLst>
      <p:ext uri="{BB962C8B-B14F-4D97-AF65-F5344CB8AC3E}">
        <p14:creationId xmlns:p14="http://schemas.microsoft.com/office/powerpoint/2010/main" val="3334476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r" rtl="1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2698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698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0D3562F-AE58-416F-BD91-27719D61B403}" type="datetime1">
              <a:rPr lang="en-US">
                <a:solidFill>
                  <a:srgbClr val="1C1C1C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1C1C1C"/>
                </a:solidFill>
              </a:rPr>
              <a:t>EBM WORKSHOP IUMS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2D4FCB1-8DB1-45FC-987C-8871022A6C86}" type="slidenum">
              <a:rPr lang="ar-SA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61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3D054-840C-44EE-BB77-9A2639A03903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FA201-5926-4CB2-A38D-B6343EF05E29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17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8A439-FEF2-473F-8C37-33F8F949D72B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9FC74-C904-4F9F-A2A1-69F00BFF82AB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51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178A8-FB6C-4FFA-A43E-05DE54445BB9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F68A5-DCAE-49E4-ADDB-295636FD2E47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46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F913D-2D24-4ED8-A722-8A85749DF4E7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348A8-68E1-42D8-825F-7259EA77AF24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95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7162C-167F-43E4-A0A6-68426808747D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8570D-AF52-4CD6-9690-DB35F591ADDE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84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7C0B3F-9CD9-4EA1-A2CF-E5143160FE13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A863D-9643-46D9-A740-209581EC0965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06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DC77A-8007-4073-A2CE-2E66DDEEDDD0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97C69-D8C0-420C-9389-A0C45FA5AE71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77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99FE8-A401-4FBE-B217-BBE2DC43F43B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EF965-23E7-43B6-AB61-C4B0B9129022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598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53DBD-3716-4CE9-BB41-958C72C484DD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BDF9F-6BD1-40F4-8E68-069ECB1089BF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810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04B84-DE08-4496-B0DE-958A837823A4}" type="datetime1">
              <a:rPr lang="en-US">
                <a:solidFill>
                  <a:srgbClr val="000000"/>
                </a:solidFill>
              </a:rPr>
              <a:pPr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50FED-0F06-433F-BC0E-5CB321DD64EA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66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sz="240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596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FF0ED3-1AD3-48FD-9AD0-10EECB0EA875}" type="datetime1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2596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>
                <a:latin typeface="Tahom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2596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>
                <a:latin typeface="Tahoma" pitchFamily="34" charset="0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74665106-ADE3-45F9-A97B-5651372CE0FA}" type="slidenum">
              <a:rPr lang="ar-SA">
                <a:solidFill>
                  <a:srgbClr val="000000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004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://ebmh.bmjjournals.com/" TargetMode="External"/><Relationship Id="rId2" Type="http://schemas.openxmlformats.org/officeDocument/2006/relationships/hyperlink" Target="http://www.clinicalevidenc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gatha.york.ac.uk/darehp.htm" TargetMode="External"/><Relationship Id="rId4" Type="http://schemas.openxmlformats.org/officeDocument/2006/relationships/hyperlink" Target="http://www.acpjc.org/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ems.msu.edu/InfoMastery/Intro/Sackett.htm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pier.acponline.org/" TargetMode="External"/><Relationship Id="rId2" Type="http://schemas.openxmlformats.org/officeDocument/2006/relationships/hyperlink" Target="http://www.clinicalevidence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cpmedicine.com/" TargetMode="External"/><Relationship Id="rId4" Type="http://schemas.openxmlformats.org/officeDocument/2006/relationships/hyperlink" Target="http://www.uptodate.com/" TargetMode="Externa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boncall.org/content.jsp.htm" TargetMode="External"/><Relationship Id="rId2" Type="http://schemas.openxmlformats.org/officeDocument/2006/relationships/hyperlink" Target="http://www.harrisonsmed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videncebasedcardiology.com/" TargetMode="External"/><Relationship Id="rId4" Type="http://schemas.openxmlformats.org/officeDocument/2006/relationships/hyperlink" Target="http://www.evidbasedpediatrics.com/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pjc.org/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hyperlink" Target="http://agatha.york.ac.uk/darehp.htm" TargetMode="Externa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chranelibrary.com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bm.bmjjournals.com/" TargetMode="External"/><Relationship Id="rId7" Type="http://schemas.openxmlformats.org/officeDocument/2006/relationships/hyperlink" Target="http://askmedline.nlm.nih.gov/ask/ask.php" TargetMode="External"/><Relationship Id="rId2" Type="http://schemas.openxmlformats.org/officeDocument/2006/relationships/hyperlink" Target="http://www.acpjc.org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ncbi.nlm.nih.gov/PubMed/" TargetMode="External"/><Relationship Id="rId5" Type="http://schemas.openxmlformats.org/officeDocument/2006/relationships/hyperlink" Target="http://www.ebmh.bmjjournals.com/" TargetMode="External"/><Relationship Id="rId4" Type="http://schemas.openxmlformats.org/officeDocument/2006/relationships/hyperlink" Target="http://www.ebn.bmjjournals.com/" TargetMode="Externa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bmh.bmjpg.com/" TargetMode="External"/><Relationship Id="rId2" Type="http://schemas.openxmlformats.org/officeDocument/2006/relationships/hyperlink" Target="http://www.clinicalevidence.com/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6B5BB64B-619A-4F88-92F4-07206954566F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41AE79F4-0242-48D3-BE5F-C337FD37DDE2}" type="slidenum">
              <a:rPr lang="ar-SA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506413" y="533400"/>
            <a:ext cx="8637587" cy="762000"/>
          </a:xfrm>
        </p:spPr>
        <p:txBody>
          <a:bodyPr/>
          <a:lstStyle/>
          <a:p>
            <a:pPr algn="ctr" eaLnBrk="1" hangingPunct="1"/>
            <a:r>
              <a:rPr lang="en-US" sz="4800" b="1"/>
              <a:t>IN THE NAME OF GOD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19250" y="2997200"/>
            <a:ext cx="6477000" cy="914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2"/>
              <a:buNone/>
            </a:pPr>
            <a:endParaRPr lang="en-US" sz="2800"/>
          </a:p>
          <a:p>
            <a:pPr algn="ctr" eaLnBrk="1" hangingPunct="1">
              <a:lnSpc>
                <a:spcPct val="90000"/>
              </a:lnSpc>
              <a:buFont typeface="Wingdings" charset="2"/>
              <a:buNone/>
            </a:pPr>
            <a:endParaRPr lang="en-US" sz="1600" b="1"/>
          </a:p>
          <a:p>
            <a:pPr algn="ctr" eaLnBrk="1" hangingPunct="1">
              <a:lnSpc>
                <a:spcPct val="90000"/>
              </a:lnSpc>
              <a:buFont typeface="Wingdings" charset="2"/>
              <a:buNone/>
            </a:pPr>
            <a:endParaRPr lang="en-US" sz="1600"/>
          </a:p>
          <a:p>
            <a:pPr algn="ctr" eaLnBrk="1" hangingPunct="1">
              <a:lnSpc>
                <a:spcPct val="90000"/>
              </a:lnSpc>
              <a:buFont typeface="Wingdings" charset="2"/>
              <a:buNone/>
            </a:pPr>
            <a:endParaRPr lang="en-US" sz="2800" b="1">
              <a:solidFill>
                <a:srgbClr val="FF0000"/>
              </a:solidFill>
            </a:endParaRPr>
          </a:p>
          <a:p>
            <a:pPr algn="ctr" eaLnBrk="1" hangingPunct="1">
              <a:lnSpc>
                <a:spcPct val="90000"/>
              </a:lnSpc>
            </a:pPr>
            <a:endParaRPr lang="en-US" sz="2800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684213" y="1844675"/>
            <a:ext cx="8637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rtl="1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>
                <a:solidFill>
                  <a:srgbClr val="FF0000"/>
                </a:solidFill>
              </a:rPr>
              <a:t>Evidence </a:t>
            </a:r>
            <a:r>
              <a:rPr lang="en-US" sz="4400" b="1">
                <a:solidFill>
                  <a:srgbClr val="FF0000"/>
                </a:solidFill>
                <a:latin typeface="Arial" charset="0"/>
              </a:rPr>
              <a:t>–</a:t>
            </a:r>
            <a:r>
              <a:rPr lang="en-US" sz="4400" b="1">
                <a:solidFill>
                  <a:srgbClr val="FF0000"/>
                </a:solidFill>
              </a:rPr>
              <a:t> Based Medicine</a:t>
            </a:r>
          </a:p>
        </p:txBody>
      </p:sp>
    </p:spTree>
    <p:extLst>
      <p:ext uri="{BB962C8B-B14F-4D97-AF65-F5344CB8AC3E}">
        <p14:creationId xmlns:p14="http://schemas.microsoft.com/office/powerpoint/2010/main" val="42810750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D461D6C-B424-4E27-9C5D-ED01F2C721AC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68C76534-2D5C-4D6D-902F-6AD78959DAD7}" type="slidenum">
              <a:rPr lang="ar-SA" smtClean="0">
                <a:solidFill>
                  <a:srgbClr val="000000"/>
                </a:solidFill>
              </a:rPr>
              <a:pPr eaLnBrk="1" hangingPunct="1"/>
              <a:t>10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2293" name="Picture 2" descr="EBM0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600200"/>
            <a:ext cx="6934200" cy="4779963"/>
          </a:xfrm>
          <a:noFill/>
        </p:spPr>
      </p:pic>
    </p:spTree>
    <p:extLst>
      <p:ext uri="{BB962C8B-B14F-4D97-AF65-F5344CB8AC3E}">
        <p14:creationId xmlns:p14="http://schemas.microsoft.com/office/powerpoint/2010/main" val="96257320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1F33C66-0FD9-4CD7-A12A-E9C402EBB37C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2479220-FE32-4FA6-ADDB-228AA586E0FF}" type="slidenum">
              <a:rPr lang="ar-SA" smtClean="0">
                <a:solidFill>
                  <a:srgbClr val="000000"/>
                </a:solidFill>
              </a:rPr>
              <a:pPr eaLnBrk="1" hangingPunct="1"/>
              <a:t>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A" b="1">
                <a:cs typeface="Titr" pitchFamily="2" charset="-78"/>
              </a:rPr>
              <a:t>مزاياي</a:t>
            </a:r>
            <a:r>
              <a:rPr lang="ar-SA" b="1"/>
              <a:t> </a:t>
            </a:r>
            <a:r>
              <a:rPr lang="en-US" b="1"/>
              <a:t>EBM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A">
                <a:cs typeface="Zar" pitchFamily="2" charset="-78"/>
              </a:rPr>
              <a:t>قابل آموزش به پزشكان در سطوح مختلف</a:t>
            </a:r>
          </a:p>
          <a:p>
            <a:pPr eaLnBrk="1" hangingPunct="1"/>
            <a:r>
              <a:rPr lang="ar-SA">
                <a:cs typeface="Zar" pitchFamily="2" charset="-78"/>
              </a:rPr>
              <a:t>پر كردن شكاف بين تحقيقات باليني و بكارگيري نتايج آنها</a:t>
            </a:r>
          </a:p>
          <a:p>
            <a:pPr eaLnBrk="1" hangingPunct="1"/>
            <a:r>
              <a:rPr lang="ar-SA">
                <a:cs typeface="Zar" pitchFamily="2" charset="-78"/>
              </a:rPr>
              <a:t>تقويت آ‌موزش مستقل و خود محور </a:t>
            </a:r>
          </a:p>
          <a:p>
            <a:pPr eaLnBrk="1" hangingPunct="1"/>
            <a:r>
              <a:rPr lang="ar-SA">
                <a:cs typeface="Zar" pitchFamily="2" charset="-78"/>
              </a:rPr>
              <a:t>تقويت بحث گروهي</a:t>
            </a:r>
          </a:p>
          <a:p>
            <a:pPr eaLnBrk="1" hangingPunct="1"/>
            <a:r>
              <a:rPr lang="ar-SA">
                <a:cs typeface="Zar" pitchFamily="2" charset="-78"/>
              </a:rPr>
              <a:t>روز آمد كردن اطلاعات پزشكان </a:t>
            </a:r>
          </a:p>
          <a:p>
            <a:pPr eaLnBrk="1" hangingPunct="1"/>
            <a:r>
              <a:rPr lang="ar-SA">
                <a:cs typeface="Zar" pitchFamily="2" charset="-78"/>
              </a:rPr>
              <a:t>درك عميق روش تحقيق توسط متخصصين باليني</a:t>
            </a:r>
            <a:endParaRPr lang="en-US">
              <a:cs typeface="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570083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 tmFilter="0,0; .5, 1; 1, 1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 tmFilter="0,0; .5, 1; 1, 1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 tmFilter="0,0; .5, 1; 1, 1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2" grpId="0"/>
      <p:bldP spid="256003" grpId="0" build="p"/>
      <p:bldP spid="25600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16C6B115-C0D4-4382-8C6B-9E83D0A39DD7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1989176-3602-46B2-B2DC-89EE14CE5A98}" type="slidenum">
              <a:rPr lang="ar-SA" smtClean="0">
                <a:solidFill>
                  <a:srgbClr val="000000"/>
                </a:solidFill>
              </a:rPr>
              <a:pPr eaLnBrk="1" hangingPunct="1"/>
              <a:t>12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A" b="1">
                <a:cs typeface="Titr" pitchFamily="2" charset="-78"/>
              </a:rPr>
              <a:t>مزاياي</a:t>
            </a:r>
            <a:r>
              <a:rPr lang="ar-SA" b="1"/>
              <a:t> </a:t>
            </a:r>
            <a:r>
              <a:rPr lang="en-US" b="1"/>
              <a:t>EBM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A">
                <a:cs typeface="Zar" pitchFamily="2" charset="-78"/>
              </a:rPr>
              <a:t>افزايش اعتماد به نفس پزشكان باليني در اخذ تصميم باليني </a:t>
            </a:r>
          </a:p>
          <a:p>
            <a:pPr eaLnBrk="1" hangingPunct="1"/>
            <a:r>
              <a:rPr lang="ar-SA">
                <a:cs typeface="Zar" pitchFamily="2" charset="-78"/>
              </a:rPr>
              <a:t>افزايش توانائي پزشكان در جستجوي اطلاعات </a:t>
            </a:r>
          </a:p>
          <a:p>
            <a:pPr eaLnBrk="1" hangingPunct="1"/>
            <a:r>
              <a:rPr lang="ar-SA">
                <a:cs typeface="Zar" pitchFamily="2" charset="-78"/>
              </a:rPr>
              <a:t>عادت به مطالعه را در پزشكان مي افزايد</a:t>
            </a:r>
          </a:p>
          <a:p>
            <a:pPr eaLnBrk="1" hangingPunct="1"/>
            <a:r>
              <a:rPr lang="ar-SA">
                <a:cs typeface="Zar" pitchFamily="2" charset="-78"/>
              </a:rPr>
              <a:t>امكان توجيه منطقي تصميمات درماني را براي بيماران فراهم مي كند.</a:t>
            </a:r>
          </a:p>
          <a:p>
            <a:pPr eaLnBrk="1" hangingPunct="1"/>
            <a:r>
              <a:rPr lang="ar-SA">
                <a:cs typeface="Zar" pitchFamily="2" charset="-78"/>
              </a:rPr>
              <a:t>طراحي دستور العمل مشترك براي تصميمات باليني توسط متخصصين محلي</a:t>
            </a:r>
            <a:endParaRPr lang="ar-SA"/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706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7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7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6" grpId="0"/>
      <p:bldP spid="25702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673BB77-0F70-43D8-BC27-5BBABD5D82CB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FEEB6C0-95A5-4D2D-9297-394D7EF941DD}" type="slidenum">
              <a:rPr lang="ar-SA" smtClean="0">
                <a:solidFill>
                  <a:srgbClr val="000000"/>
                </a:solidFill>
              </a:rPr>
              <a:pPr eaLnBrk="1" hangingPunct="1"/>
              <a:t>13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ar-SA" b="1">
                <a:cs typeface="Titr" pitchFamily="2" charset="-78"/>
              </a:rPr>
              <a:t>مضرات</a:t>
            </a:r>
            <a:r>
              <a:rPr lang="ar-SA" b="1"/>
              <a:t> </a:t>
            </a:r>
            <a:r>
              <a:rPr lang="en-US" b="1"/>
              <a:t>EBM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A" altLang="en-US">
                <a:cs typeface="Zar" pitchFamily="2" charset="-78"/>
              </a:rPr>
              <a:t>آموزش و بكارگيري </a:t>
            </a:r>
            <a:r>
              <a:rPr lang="en-US">
                <a:cs typeface="Zar" pitchFamily="2" charset="-78"/>
              </a:rPr>
              <a:t>EBM</a:t>
            </a:r>
            <a:r>
              <a:rPr lang="ar-SA">
                <a:cs typeface="Zar" pitchFamily="2" charset="-78"/>
              </a:rPr>
              <a:t> </a:t>
            </a:r>
            <a:r>
              <a:rPr lang="ar-SA" altLang="en-US">
                <a:cs typeface="Zar" pitchFamily="2" charset="-78"/>
              </a:rPr>
              <a:t>در بالين وقت گير است</a:t>
            </a:r>
            <a:endParaRPr lang="en-US" altLang="en-US">
              <a:cs typeface="Zar" pitchFamily="2" charset="-78"/>
            </a:endParaRPr>
          </a:p>
          <a:p>
            <a:pPr eaLnBrk="1" hangingPunct="1"/>
            <a:endParaRPr lang="ar-SA" altLang="en-US">
              <a:cs typeface="Zar" pitchFamily="2" charset="-78"/>
            </a:endParaRPr>
          </a:p>
          <a:p>
            <a:pPr eaLnBrk="1" hangingPunct="1"/>
            <a:r>
              <a:rPr lang="ar-SA" altLang="en-US">
                <a:cs typeface="Zar" pitchFamily="2" charset="-78"/>
              </a:rPr>
              <a:t>هزينه فراهم سازي امكانات زياد است </a:t>
            </a:r>
            <a:endParaRPr lang="en-US" altLang="en-US">
              <a:cs typeface="Zar" pitchFamily="2" charset="-78"/>
            </a:endParaRPr>
          </a:p>
          <a:p>
            <a:pPr eaLnBrk="1" hangingPunct="1"/>
            <a:endParaRPr lang="ar-SA" altLang="en-US">
              <a:cs typeface="Zar" pitchFamily="2" charset="-78"/>
            </a:endParaRPr>
          </a:p>
          <a:p>
            <a:pPr eaLnBrk="1" hangingPunct="1"/>
            <a:r>
              <a:rPr lang="ar-SA" altLang="en-US">
                <a:cs typeface="Zar" pitchFamily="2" charset="-78"/>
              </a:rPr>
              <a:t>كاهش اعتماد به نفس پزشكان در مقابل اطلاعات جديد و اقدامات فعلي آنها</a:t>
            </a:r>
            <a:endParaRPr lang="en-US">
              <a:cs typeface="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13587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70" decel="100000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770" decel="100000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70" decel="100000"/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770" decel="100000"/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0" dur="770" fill="hold"/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2" dur="770" fill="hold"/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0" grpId="0"/>
      <p:bldP spid="2580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E9FB4D9F-B7A0-444E-BFD7-66A65BEA80E8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638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1DFE91BB-1D1B-4ACB-919A-E4F24CDA2CC1}" type="slidenum">
              <a:rPr lang="ar-SA" smtClean="0">
                <a:solidFill>
                  <a:srgbClr val="000000"/>
                </a:solidFill>
              </a:rPr>
              <a:pPr eaLnBrk="1" hangingPunct="1"/>
              <a:t>14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12192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00050" indent="-4000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90000"/>
              <a:buFont typeface="BD Symbols" pitchFamily="2" charset="2"/>
              <a:buNone/>
            </a:pPr>
            <a:r>
              <a:rPr kumimoji="1" lang="en-US" sz="32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</a:p>
        </p:txBody>
      </p:sp>
      <p:sp>
        <p:nvSpPr>
          <p:cNvPr id="259075" name="Rectangle 3"/>
          <p:cNvSpPr>
            <a:spLocks noChangeArrowheads="1"/>
          </p:cNvSpPr>
          <p:nvPr/>
        </p:nvSpPr>
        <p:spPr bwMode="auto">
          <a:xfrm>
            <a:off x="2667000" y="36576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cquire</a:t>
            </a: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the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best evidence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9076" name="Rectangle 4"/>
          <p:cNvSpPr>
            <a:spLocks noChangeArrowheads="1"/>
          </p:cNvSpPr>
          <p:nvPr/>
        </p:nvSpPr>
        <p:spPr bwMode="auto">
          <a:xfrm>
            <a:off x="5791200" y="36576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ppraise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the evidence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9077" name="Rectangle 5"/>
          <p:cNvSpPr>
            <a:spLocks noChangeArrowheads="1"/>
          </p:cNvSpPr>
          <p:nvPr/>
        </p:nvSpPr>
        <p:spPr bwMode="auto">
          <a:xfrm>
            <a:off x="6096000" y="52578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pply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evidence to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patient care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9078" name="Rectangle 6"/>
          <p:cNvSpPr>
            <a:spLocks noChangeArrowheads="1"/>
          </p:cNvSpPr>
          <p:nvPr/>
        </p:nvSpPr>
        <p:spPr bwMode="auto">
          <a:xfrm>
            <a:off x="914400" y="20574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ssess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your patient</a:t>
            </a:r>
          </a:p>
        </p:txBody>
      </p:sp>
      <p:sp>
        <p:nvSpPr>
          <p:cNvPr id="259079" name="Rectangle 7"/>
          <p:cNvSpPr>
            <a:spLocks noChangeArrowheads="1"/>
          </p:cNvSpPr>
          <p:nvPr/>
        </p:nvSpPr>
        <p:spPr bwMode="auto">
          <a:xfrm>
            <a:off x="4191000" y="20574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sk</a:t>
            </a: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clinical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questions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9080" name="AutoShape 8"/>
          <p:cNvSpPr>
            <a:spLocks noChangeArrowheads="1"/>
          </p:cNvSpPr>
          <p:nvPr/>
        </p:nvSpPr>
        <p:spPr bwMode="auto">
          <a:xfrm rot="-2051441">
            <a:off x="3886200" y="5486400"/>
            <a:ext cx="1676400" cy="1143000"/>
          </a:xfrm>
          <a:prstGeom prst="curvedRightArrow">
            <a:avLst>
              <a:gd name="adj1" fmla="val 9560"/>
              <a:gd name="adj2" fmla="val 25069"/>
              <a:gd name="adj3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6396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/>
              <a:t>EBM Method</a:t>
            </a:r>
          </a:p>
        </p:txBody>
      </p:sp>
      <p:sp>
        <p:nvSpPr>
          <p:cNvPr id="259082" name="AutoShape 10"/>
          <p:cNvSpPr>
            <a:spLocks noChangeArrowheads="1"/>
          </p:cNvSpPr>
          <p:nvPr/>
        </p:nvSpPr>
        <p:spPr bwMode="auto">
          <a:xfrm rot="-2051441">
            <a:off x="762000" y="3886200"/>
            <a:ext cx="1676400" cy="1143000"/>
          </a:xfrm>
          <a:prstGeom prst="curvedRightArrow">
            <a:avLst>
              <a:gd name="adj1" fmla="val 9560"/>
              <a:gd name="adj2" fmla="val 25069"/>
              <a:gd name="adj3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9083" name="AutoShape 11"/>
          <p:cNvSpPr>
            <a:spLocks noChangeArrowheads="1"/>
          </p:cNvSpPr>
          <p:nvPr/>
        </p:nvSpPr>
        <p:spPr bwMode="auto">
          <a:xfrm>
            <a:off x="3429000" y="25908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59084" name="AutoShape 12"/>
          <p:cNvSpPr>
            <a:spLocks noChangeArrowheads="1"/>
          </p:cNvSpPr>
          <p:nvPr/>
        </p:nvSpPr>
        <p:spPr bwMode="auto">
          <a:xfrm>
            <a:off x="5105400" y="41148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802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9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9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9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9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59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9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9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9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9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59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59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59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4" grpId="0" autoUpdateAnimBg="0"/>
      <p:bldP spid="259075" grpId="0" animBg="1" autoUpdateAnimBg="0"/>
      <p:bldP spid="259076" grpId="0" animBg="1" autoUpdateAnimBg="0"/>
      <p:bldP spid="259077" grpId="0" animBg="1" autoUpdateAnimBg="0"/>
      <p:bldP spid="259078" grpId="0" animBg="1" autoUpdateAnimBg="0"/>
      <p:bldP spid="259079" grpId="0" animBg="1" autoUpdateAnimBg="0"/>
      <p:bldP spid="259080" grpId="0" animBg="1"/>
      <p:bldP spid="259082" grpId="0" animBg="1"/>
      <p:bldP spid="259083" grpId="0" animBg="1"/>
      <p:bldP spid="25908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F591D11E-6BAD-49A7-B143-C3BA5D369C29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9CA7205E-7341-4DE0-8163-B2057A55EBCA}" type="slidenum">
              <a:rPr lang="ar-SA" smtClean="0">
                <a:solidFill>
                  <a:srgbClr val="000000"/>
                </a:solidFill>
              </a:rPr>
              <a:pPr eaLnBrk="1" hangingPunct="1"/>
              <a:t>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37588" cy="762000"/>
          </a:xfrm>
        </p:spPr>
        <p:txBody>
          <a:bodyPr/>
          <a:lstStyle/>
          <a:p>
            <a:pPr algn="ctr" eaLnBrk="1" hangingPunct="1"/>
            <a:r>
              <a:rPr lang="en-US" b="1"/>
              <a:t>EBM PROCESS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41513"/>
            <a:ext cx="8229600" cy="4611687"/>
          </a:xfrm>
        </p:spPr>
        <p:txBody>
          <a:bodyPr/>
          <a:lstStyle/>
          <a:p>
            <a:pPr marL="609600" indent="-609600" algn="l" rtl="0" eaLnBrk="1" hangingPunct="1">
              <a:buFont typeface="Wingdings" charset="2"/>
              <a:buAutoNum type="arabicPeriod"/>
            </a:pPr>
            <a:r>
              <a:rPr lang="en-US">
                <a:solidFill>
                  <a:srgbClr val="33CC33"/>
                </a:solidFill>
              </a:rPr>
              <a:t>PATIENT PROBLEM</a:t>
            </a:r>
          </a:p>
          <a:p>
            <a:pPr marL="609600" indent="-609600" algn="l" rtl="0" eaLnBrk="1" hangingPunct="1">
              <a:buFont typeface="Wingdings" charset="2"/>
              <a:buAutoNum type="arabicPeriod"/>
            </a:pPr>
            <a:r>
              <a:rPr lang="en-US">
                <a:solidFill>
                  <a:srgbClr val="33CC33"/>
                </a:solidFill>
              </a:rPr>
              <a:t>CLINICAL QUESTION</a:t>
            </a:r>
          </a:p>
          <a:p>
            <a:pPr marL="609600" indent="-609600" algn="l" rtl="0" eaLnBrk="1" hangingPunct="1">
              <a:buFont typeface="Wingdings" charset="2"/>
              <a:buAutoNum type="arabicPeriod"/>
            </a:pPr>
            <a:r>
              <a:rPr lang="en-US">
                <a:solidFill>
                  <a:srgbClr val="33CC33"/>
                </a:solidFill>
              </a:rPr>
              <a:t>SEARCH FOR EVIDENCE</a:t>
            </a:r>
          </a:p>
          <a:p>
            <a:pPr marL="609600" indent="-609600" algn="l" rtl="0" eaLnBrk="1" hangingPunct="1">
              <a:buFont typeface="Wingdings" charset="2"/>
              <a:buAutoNum type="arabicPeriod"/>
            </a:pPr>
            <a:r>
              <a:rPr lang="en-US">
                <a:solidFill>
                  <a:srgbClr val="33CC33"/>
                </a:solidFill>
              </a:rPr>
              <a:t>CRITICAL APPRAISAL OF THE EVIDENCE</a:t>
            </a:r>
          </a:p>
          <a:p>
            <a:pPr marL="609600" indent="-609600" algn="l" rtl="0" eaLnBrk="1" hangingPunct="1">
              <a:buFont typeface="Wingdings" charset="2"/>
              <a:buAutoNum type="arabicPeriod"/>
            </a:pPr>
            <a:r>
              <a:rPr lang="en-US">
                <a:solidFill>
                  <a:srgbClr val="33CC33"/>
                </a:solidFill>
              </a:rPr>
              <a:t>APPLYING  THE RESULTS INTO PRACTICE (CURRENT PATIENT)</a:t>
            </a:r>
          </a:p>
        </p:txBody>
      </p:sp>
    </p:spTree>
    <p:extLst>
      <p:ext uri="{BB962C8B-B14F-4D97-AF65-F5344CB8AC3E}">
        <p14:creationId xmlns:p14="http://schemas.microsoft.com/office/powerpoint/2010/main" val="27734583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1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770" decel="100000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770" decel="100000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77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770" decel="100000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770" decel="100000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9" dur="770" fill="hold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1" dur="770" fill="hold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2" grpId="0" autoUpdateAnimBg="0"/>
      <p:bldP spid="261123" grpId="0" build="p" autoUpdateAnimBg="0"/>
      <p:bldP spid="261123" grpI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251754F-CB01-45E4-A280-FDB1BB634FB7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843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CF0B079-00E3-47AA-8B0A-6CA5AB0CD6A9}" type="slidenum">
              <a:rPr lang="ar-SA" smtClean="0">
                <a:solidFill>
                  <a:srgbClr val="000000"/>
                </a:solidFill>
              </a:rPr>
              <a:pPr eaLnBrk="1" hangingPunct="1"/>
              <a:t>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03275"/>
            <a:ext cx="7770813" cy="755650"/>
          </a:xfrm>
        </p:spPr>
        <p:txBody>
          <a:bodyPr lIns="81639" tIns="42452" rIns="81639" bIns="42452" anchor="ctr">
            <a:spAutoFit/>
          </a:bodyPr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/>
              <a:t>Evidence-based Practice</a:t>
            </a:r>
          </a:p>
        </p:txBody>
      </p:sp>
      <p:sp>
        <p:nvSpPr>
          <p:cNvPr id="314371" name="Text Box 3"/>
          <p:cNvSpPr txBox="1">
            <a:spLocks noChangeArrowheads="1"/>
          </p:cNvSpPr>
          <p:nvPr/>
        </p:nvSpPr>
        <p:spPr bwMode="auto">
          <a:xfrm>
            <a:off x="4191000" y="2133600"/>
            <a:ext cx="1674813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2452" rIns="81639" bIns="42452">
            <a:spAutoFit/>
          </a:bodyPr>
          <a:lstStyle/>
          <a:p>
            <a:pPr defTabSz="407988" fontAlgn="base" hangingPunct="0">
              <a:spcBef>
                <a:spcPts val="1813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  <a:tab pos="1312863" algn="l"/>
              </a:tabLst>
              <a:defRPr/>
            </a:pPr>
            <a:r>
              <a:rPr lang="en-GB" sz="29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Lucida Sans Unicode" pitchFamily="34" charset="0"/>
              </a:rPr>
              <a:t>Ask</a:t>
            </a:r>
          </a:p>
        </p:txBody>
      </p:sp>
      <p:sp>
        <p:nvSpPr>
          <p:cNvPr id="314372" name="Text Box 4"/>
          <p:cNvSpPr txBox="1">
            <a:spLocks noChangeArrowheads="1"/>
          </p:cNvSpPr>
          <p:nvPr/>
        </p:nvSpPr>
        <p:spPr bwMode="auto">
          <a:xfrm>
            <a:off x="1600200" y="3124200"/>
            <a:ext cx="1676400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2452" rIns="81639" bIns="42452">
            <a:spAutoFit/>
          </a:bodyPr>
          <a:lstStyle/>
          <a:p>
            <a:pPr defTabSz="407988" fontAlgn="base" hangingPunct="0">
              <a:spcBef>
                <a:spcPts val="1813"/>
              </a:spcBef>
              <a:spcAft>
                <a:spcPct val="0"/>
              </a:spcAft>
              <a:buClr>
                <a:srgbClr val="B2B2B2"/>
              </a:buClr>
              <a:buSzPct val="100000"/>
              <a:buFont typeface="Times New Roman" pitchFamily="18" charset="0"/>
              <a:buNone/>
              <a:tabLst>
                <a:tab pos="657225" algn="l"/>
                <a:tab pos="1312863" algn="l"/>
              </a:tabLst>
              <a:defRPr/>
            </a:pPr>
            <a:r>
              <a:rPr lang="en-GB" sz="29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Lucida Sans Unicode" pitchFamily="34" charset="0"/>
              </a:rPr>
              <a:t>Assess</a:t>
            </a:r>
          </a:p>
        </p:txBody>
      </p:sp>
      <p:sp>
        <p:nvSpPr>
          <p:cNvPr id="314373" name="Text Box 5"/>
          <p:cNvSpPr txBox="1">
            <a:spLocks noChangeArrowheads="1"/>
          </p:cNvSpPr>
          <p:nvPr/>
        </p:nvSpPr>
        <p:spPr bwMode="auto">
          <a:xfrm>
            <a:off x="6172200" y="3124200"/>
            <a:ext cx="1676400" cy="1068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2452" rIns="81639" bIns="42452">
            <a:spAutoFit/>
          </a:bodyPr>
          <a:lstStyle/>
          <a:p>
            <a:pPr defTabSz="407988" fontAlgn="base" hangingPunct="0">
              <a:spcBef>
                <a:spcPts val="1813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  <a:tab pos="1312863" algn="l"/>
              </a:tabLst>
              <a:defRPr/>
            </a:pPr>
            <a:r>
              <a:rPr lang="en-GB" sz="29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Lucida Sans Unicode" pitchFamily="34" charset="0"/>
              </a:rPr>
              <a:t>Acquire</a:t>
            </a:r>
          </a:p>
        </p:txBody>
      </p:sp>
      <p:sp>
        <p:nvSpPr>
          <p:cNvPr id="314374" name="Text Box 6"/>
          <p:cNvSpPr txBox="1">
            <a:spLocks noChangeArrowheads="1"/>
          </p:cNvSpPr>
          <p:nvPr/>
        </p:nvSpPr>
        <p:spPr bwMode="auto">
          <a:xfrm>
            <a:off x="2514600" y="4876800"/>
            <a:ext cx="1676400" cy="581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2452" rIns="81639" bIns="42452">
            <a:spAutoFit/>
          </a:bodyPr>
          <a:lstStyle/>
          <a:p>
            <a:pPr defTabSz="407988" fontAlgn="base" hangingPunct="0">
              <a:spcBef>
                <a:spcPts val="1813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StarSymbol" charset="0"/>
              <a:buNone/>
              <a:tabLst>
                <a:tab pos="657225" algn="l"/>
                <a:tab pos="1312863" algn="l"/>
              </a:tabLst>
              <a:defRPr/>
            </a:pPr>
            <a:r>
              <a:rPr lang="en-GB" sz="29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Lucida Sans Unicode" pitchFamily="34" charset="0"/>
              </a:rPr>
              <a:t>Apply</a:t>
            </a:r>
          </a:p>
        </p:txBody>
      </p:sp>
      <p:sp>
        <p:nvSpPr>
          <p:cNvPr id="314375" name="Text Box 7"/>
          <p:cNvSpPr txBox="1">
            <a:spLocks noChangeArrowheads="1"/>
          </p:cNvSpPr>
          <p:nvPr/>
        </p:nvSpPr>
        <p:spPr bwMode="auto">
          <a:xfrm>
            <a:off x="5105400" y="4876800"/>
            <a:ext cx="1916113" cy="1068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1639" tIns="42452" rIns="81639" bIns="42452">
            <a:spAutoFit/>
          </a:bodyPr>
          <a:lstStyle/>
          <a:p>
            <a:pPr defTabSz="407988" fontAlgn="base" hangingPunct="0">
              <a:spcBef>
                <a:spcPts val="1813"/>
              </a:spcBef>
              <a:spcAft>
                <a:spcPct val="0"/>
              </a:spcAft>
              <a:buClr>
                <a:srgbClr val="B2B2B2"/>
              </a:buClr>
              <a:buSzPct val="100000"/>
              <a:buFont typeface="Times New Roman" pitchFamily="18" charset="0"/>
              <a:buNone/>
              <a:tabLst>
                <a:tab pos="657225" algn="l"/>
                <a:tab pos="1312863" algn="l"/>
              </a:tabLst>
              <a:defRPr/>
            </a:pPr>
            <a:r>
              <a:rPr lang="en-GB" sz="29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Lucida Sans Unicode" pitchFamily="34" charset="0"/>
              </a:rPr>
              <a:t>Appraise</a:t>
            </a:r>
          </a:p>
        </p:txBody>
      </p:sp>
      <p:sp>
        <p:nvSpPr>
          <p:cNvPr id="18443" name="Line 8"/>
          <p:cNvSpPr>
            <a:spLocks noChangeShapeType="1"/>
          </p:cNvSpPr>
          <p:nvPr/>
        </p:nvSpPr>
        <p:spPr bwMode="auto">
          <a:xfrm>
            <a:off x="5257800" y="2590800"/>
            <a:ext cx="914400" cy="457200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44" name="Line 9"/>
          <p:cNvSpPr>
            <a:spLocks noChangeShapeType="1"/>
          </p:cNvSpPr>
          <p:nvPr/>
        </p:nvSpPr>
        <p:spPr bwMode="auto">
          <a:xfrm flipH="1">
            <a:off x="5943600" y="3810000"/>
            <a:ext cx="534988" cy="9921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45" name="Line 10"/>
          <p:cNvSpPr>
            <a:spLocks noChangeShapeType="1"/>
          </p:cNvSpPr>
          <p:nvPr/>
        </p:nvSpPr>
        <p:spPr bwMode="auto">
          <a:xfrm flipH="1">
            <a:off x="3806825" y="5181600"/>
            <a:ext cx="1222375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46" name="Line 11"/>
          <p:cNvSpPr>
            <a:spLocks noChangeShapeType="1"/>
          </p:cNvSpPr>
          <p:nvPr/>
        </p:nvSpPr>
        <p:spPr bwMode="auto">
          <a:xfrm flipH="1" flipV="1">
            <a:off x="2284413" y="3732213"/>
            <a:ext cx="611187" cy="106997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47" name="Line 12"/>
          <p:cNvSpPr>
            <a:spLocks noChangeShapeType="1"/>
          </p:cNvSpPr>
          <p:nvPr/>
        </p:nvSpPr>
        <p:spPr bwMode="auto">
          <a:xfrm flipV="1">
            <a:off x="2590800" y="2436813"/>
            <a:ext cx="1219200" cy="688975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158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3806F07-EF2D-4D64-9D16-481CC1A990EA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4621B065-6B69-4497-AAAE-37924FCA7CF9}" type="slidenum">
              <a:rPr lang="ar-SA" smtClean="0">
                <a:solidFill>
                  <a:srgbClr val="000000"/>
                </a:solidFill>
              </a:rPr>
              <a:pPr eaLnBrk="1" hangingPunct="1"/>
              <a:t>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The Practice of EBM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2763" y="1773238"/>
            <a:ext cx="8631237" cy="467995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2800" b="1">
                <a:solidFill>
                  <a:srgbClr val="FF0000"/>
                </a:solidFill>
              </a:rPr>
              <a:t>Step 1:</a:t>
            </a:r>
            <a:r>
              <a:rPr lang="en-US" sz="2800" b="1"/>
              <a:t> Asking an answerable question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800" b="1">
                <a:solidFill>
                  <a:srgbClr val="FF0000"/>
                </a:solidFill>
              </a:rPr>
              <a:t>Step 2:</a:t>
            </a:r>
            <a:r>
              <a:rPr lang="en-US" sz="2800" b="1"/>
              <a:t> Tracking down the best evidence to answer that question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800" b="1">
                <a:solidFill>
                  <a:srgbClr val="FF0000"/>
                </a:solidFill>
              </a:rPr>
              <a:t>Step 3:</a:t>
            </a:r>
            <a:r>
              <a:rPr lang="en-US" sz="2800" b="1"/>
              <a:t> Critically appraise the evidence for validity, size of the effect, and utility of the findings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800" b="1">
                <a:solidFill>
                  <a:srgbClr val="FF0000"/>
                </a:solidFill>
              </a:rPr>
              <a:t>Step 4:</a:t>
            </a:r>
            <a:r>
              <a:rPr lang="en-US" sz="2800" b="1"/>
              <a:t> Incorporate the clinical appraisal into our clinical expertise and patient</a:t>
            </a:r>
            <a:r>
              <a:rPr lang="en-US" sz="2800" b="1">
                <a:latin typeface="Arial" charset="0"/>
              </a:rPr>
              <a:t>’</a:t>
            </a:r>
            <a:r>
              <a:rPr lang="en-US" sz="2800" b="1"/>
              <a:t>s individual issues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800" b="1">
                <a:solidFill>
                  <a:srgbClr val="FF0000"/>
                </a:solidFill>
              </a:rPr>
              <a:t>Step 5:</a:t>
            </a:r>
            <a:r>
              <a:rPr lang="en-US" sz="2800" b="1"/>
              <a:t> Evaluate and improve steps 1-4 with each new opportunity to apply these principles</a:t>
            </a:r>
          </a:p>
        </p:txBody>
      </p:sp>
    </p:spTree>
    <p:extLst>
      <p:ext uri="{BB962C8B-B14F-4D97-AF65-F5344CB8AC3E}">
        <p14:creationId xmlns:p14="http://schemas.microsoft.com/office/powerpoint/2010/main" val="22354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14A2DDF4-95A1-4C6F-AC27-0AD9B0A747D7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EA3F7346-68D5-4FA8-9233-D6A81413FE1E}" type="slidenum">
              <a:rPr lang="ar-SA" smtClean="0">
                <a:solidFill>
                  <a:srgbClr val="000000"/>
                </a:solidFill>
              </a:rPr>
              <a:pPr eaLnBrk="1" hangingPunct="1"/>
              <a:t>18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313346" name="Picture 2" descr="evidence cart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1600" y="228600"/>
            <a:ext cx="3581400" cy="3209925"/>
          </a:xfrm>
          <a:noFill/>
        </p:spPr>
      </p:pic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187450" y="3500438"/>
            <a:ext cx="6019800" cy="2865437"/>
            <a:chOff x="1152" y="2496"/>
            <a:chExt cx="3792" cy="1805"/>
          </a:xfrm>
        </p:grpSpPr>
        <p:pic>
          <p:nvPicPr>
            <p:cNvPr id="20488" name="Picture 4" descr="sackett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1" y="2496"/>
              <a:ext cx="1064" cy="1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aphicFrame>
          <p:nvGraphicFramePr>
            <p:cNvPr id="20489" name="Object 5"/>
            <p:cNvGraphicFramePr>
              <a:graphicFrameLocks noChangeAspect="1"/>
            </p:cNvGraphicFramePr>
            <p:nvPr/>
          </p:nvGraphicFramePr>
          <p:xfrm>
            <a:off x="3024" y="2496"/>
            <a:ext cx="1920" cy="18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Slide" r:id="rId4" imgW="5143500" imgH="3429000" progId="PowerPoint.Slide.8">
                    <p:embed/>
                  </p:oleObj>
                </mc:Choice>
                <mc:Fallback>
                  <p:oleObj name="Slide" r:id="rId4" imgW="5143500" imgH="3429000" progId="PowerPoint.Slide.8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24510" t="16177" r="26471" b="14706"/>
                        <a:stretch>
                          <a:fillRect/>
                        </a:stretch>
                      </p:blipFill>
                      <p:spPr bwMode="auto">
                        <a:xfrm>
                          <a:off x="3024" y="2496"/>
                          <a:ext cx="1920" cy="180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 type="none" w="sm" len="sm"/>
                              <a:tailEnd type="none" w="sm" len="sm"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490" name="Text Box 6"/>
            <p:cNvSpPr txBox="1">
              <a:spLocks noChangeArrowheads="1"/>
            </p:cNvSpPr>
            <p:nvPr/>
          </p:nvSpPr>
          <p:spPr bwMode="auto">
            <a:xfrm>
              <a:off x="1152" y="3984"/>
              <a:ext cx="16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charset="0"/>
                  <a:cs typeface="Arial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cs typeface="Arial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cs typeface="Arial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cs typeface="Arial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charset="0"/>
                  <a:cs typeface="Arial" charset="0"/>
                </a:defRPr>
              </a:lvl9pPr>
            </a:lstStyle>
            <a:p>
              <a:pPr eaLnBrk="1" fontAlgn="base" hangingPunct="1">
                <a:spcBef>
                  <a:spcPct val="50000"/>
                </a:spcBef>
                <a:spcAft>
                  <a:spcPct val="0"/>
                </a:spcAft>
              </a:pPr>
              <a:r>
                <a:rPr lang="en-AU" altLang="zh-TW" sz="2400">
                  <a:solidFill>
                    <a:srgbClr val="000000"/>
                  </a:solidFill>
                  <a:latin typeface="Times New Roman" pitchFamily="18" charset="0"/>
                  <a:ea typeface="PMingLiU" pitchFamily="18" charset="-120"/>
                  <a:cs typeface="Times New Roman" pitchFamily="18" charset="0"/>
                </a:rPr>
                <a:t>Dave Sackett</a:t>
              </a:r>
            </a:p>
          </p:txBody>
        </p:sp>
      </p:grp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827088" y="765175"/>
            <a:ext cx="365283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kumimoji="1" lang="en-US" altLang="zh-TW" sz="4800">
                <a:solidFill>
                  <a:srgbClr val="000000"/>
                </a:solidFill>
                <a:latin typeface="Times New Roman" pitchFamily="18" charset="0"/>
                <a:ea typeface="PMingLiU" pitchFamily="18" charset="-120"/>
                <a:cs typeface="Times New Roman" pitchFamily="18" charset="0"/>
              </a:rPr>
              <a:t>Evidence Cart</a:t>
            </a:r>
          </a:p>
        </p:txBody>
      </p:sp>
    </p:spTree>
    <p:extLst>
      <p:ext uri="{BB962C8B-B14F-4D97-AF65-F5344CB8AC3E}">
        <p14:creationId xmlns:p14="http://schemas.microsoft.com/office/powerpoint/2010/main" val="35213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88B01BA5-CCD0-45B1-A66A-EAA0F5BC4616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66462EA-7CC6-4440-9828-390F8D81E172}" type="slidenum">
              <a:rPr lang="ar-SA" smtClean="0">
                <a:solidFill>
                  <a:srgbClr val="000000"/>
                </a:solidFill>
              </a:rPr>
              <a:pPr eaLnBrk="1" hangingPunct="1"/>
              <a:t>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/>
              <a:t>Domains of EBM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/>
              <a:t>TREATMENT</a:t>
            </a:r>
          </a:p>
          <a:p>
            <a:pPr algn="l" rtl="0" eaLnBrk="1" hangingPunct="1"/>
            <a:r>
              <a:rPr lang="en-US"/>
              <a:t>PROGNOSIS</a:t>
            </a:r>
          </a:p>
          <a:p>
            <a:pPr algn="l" rtl="0" eaLnBrk="1" hangingPunct="1"/>
            <a:r>
              <a:rPr lang="en-US"/>
              <a:t>DIAGNOSIS</a:t>
            </a:r>
          </a:p>
          <a:p>
            <a:pPr algn="l" rtl="0" eaLnBrk="1" hangingPunct="1"/>
            <a:r>
              <a:rPr lang="en-US"/>
              <a:t>ETIOLOGY/CAUSATION/HARM</a:t>
            </a:r>
          </a:p>
        </p:txBody>
      </p:sp>
    </p:spTree>
    <p:extLst>
      <p:ext uri="{BB962C8B-B14F-4D97-AF65-F5344CB8AC3E}">
        <p14:creationId xmlns:p14="http://schemas.microsoft.com/office/powerpoint/2010/main" val="26800158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6" grpId="0" autoUpdateAnimBg="0"/>
      <p:bldP spid="262147" grpId="0" build="p" autoUpdateAnimBg="0"/>
      <p:bldP spid="262147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65156CA3-7102-470A-8B14-240FBCFA5E36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B350136-76BE-4F25-ADCC-902824F465EF}" type="slidenum">
              <a:rPr lang="ar-SA" smtClean="0">
                <a:solidFill>
                  <a:srgbClr val="000000"/>
                </a:solidFill>
              </a:rPr>
              <a:pPr eaLnBrk="1" hangingPunct="1"/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14313"/>
            <a:ext cx="8243887" cy="779462"/>
          </a:xfrm>
        </p:spPr>
        <p:txBody>
          <a:bodyPr/>
          <a:lstStyle/>
          <a:p>
            <a:pPr algn="ctr" eaLnBrk="1" hangingPunct="1"/>
            <a:r>
              <a:rPr lang="en-US" sz="4000" b="1"/>
              <a:t>What do you think about EBM?</a:t>
            </a:r>
          </a:p>
        </p:txBody>
      </p:sp>
      <p:pic>
        <p:nvPicPr>
          <p:cNvPr id="4102" name="Picture 3" descr="j039576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8229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01548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7BC8E6E-B316-4A68-9595-754F72422DE2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253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253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D6381E82-ED89-45B5-9D56-DF67C7E46D5B}" type="slidenum">
              <a:rPr lang="ar-SA" smtClean="0">
                <a:solidFill>
                  <a:srgbClr val="000000"/>
                </a:solidFill>
              </a:rPr>
              <a:pPr eaLnBrk="1" hangingPunct="1"/>
              <a:t>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82000" cy="1143000"/>
          </a:xfrm>
        </p:spPr>
        <p:txBody>
          <a:bodyPr/>
          <a:lstStyle/>
          <a:p>
            <a:pPr algn="ctr" rtl="0" eaLnBrk="1" hangingPunct="1"/>
            <a:r>
              <a:rPr lang="en-US" sz="4000" b="1"/>
              <a:t>Types of Clinical Questions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87488" y="3008313"/>
            <a:ext cx="3124200" cy="3027362"/>
          </a:xfrm>
        </p:spPr>
        <p:txBody>
          <a:bodyPr/>
          <a:lstStyle/>
          <a:p>
            <a:pPr algn="l" rtl="0" eaLnBrk="1" hangingPunct="1">
              <a:buClr>
                <a:schemeClr val="tx2"/>
              </a:buClr>
              <a:buFont typeface="Wingdings" pitchFamily="2" charset="2"/>
              <a:buChar char="n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Diagnosis</a:t>
            </a:r>
          </a:p>
          <a:p>
            <a:pPr algn="l" rtl="0" eaLnBrk="1" hangingPunct="1">
              <a:buClr>
                <a:schemeClr val="tx2"/>
              </a:buClr>
              <a:buFont typeface="Wingdings" pitchFamily="2" charset="2"/>
              <a:buChar char="n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Therapy</a:t>
            </a:r>
          </a:p>
          <a:p>
            <a:pPr algn="l" rtl="0" eaLnBrk="1" hangingPunct="1">
              <a:buClr>
                <a:schemeClr val="tx2"/>
              </a:buClr>
              <a:buFont typeface="Wingdings" pitchFamily="2" charset="2"/>
              <a:buChar char="n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Etiology</a:t>
            </a:r>
          </a:p>
          <a:p>
            <a:pPr algn="l" rtl="0" eaLnBrk="1" hangingPunct="1">
              <a:buClr>
                <a:schemeClr val="tx2"/>
              </a:buClr>
              <a:buFont typeface="Wingdings" pitchFamily="2" charset="2"/>
              <a:buChar char="n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Prognosis</a:t>
            </a:r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145088" y="3008313"/>
            <a:ext cx="3810000" cy="2362200"/>
          </a:xfrm>
        </p:spPr>
        <p:txBody>
          <a:bodyPr/>
          <a:lstStyle/>
          <a:p>
            <a:pPr algn="l" rtl="0" eaLnBrk="1" hangingPunct="1">
              <a:buClr>
                <a:schemeClr val="tx2"/>
              </a:buClr>
              <a:buFont typeface="Wingdings" pitchFamily="2" charset="2"/>
              <a:buChar char="n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Background</a:t>
            </a:r>
          </a:p>
          <a:p>
            <a:pPr algn="l" rtl="0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endParaRPr lang="en-US" sz="36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rtl="0" eaLnBrk="1" hangingPunct="1">
              <a:buClr>
                <a:schemeClr val="tx2"/>
              </a:buClr>
              <a:buFont typeface="Wingdings" pitchFamily="2" charset="2"/>
              <a:buChar char="n"/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</a:rPr>
              <a:t>Foreground</a:t>
            </a:r>
          </a:p>
        </p:txBody>
      </p:sp>
      <p:sp>
        <p:nvSpPr>
          <p:cNvPr id="317445" name="Text Box 5"/>
          <p:cNvSpPr txBox="1">
            <a:spLocks noChangeArrowheads="1"/>
          </p:cNvSpPr>
          <p:nvPr/>
        </p:nvSpPr>
        <p:spPr bwMode="auto">
          <a:xfrm>
            <a:off x="1069975" y="1976438"/>
            <a:ext cx="2892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u="sng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By Content</a:t>
            </a:r>
          </a:p>
        </p:txBody>
      </p:sp>
      <p:sp>
        <p:nvSpPr>
          <p:cNvPr id="317446" name="Text Box 6"/>
          <p:cNvSpPr txBox="1">
            <a:spLocks noChangeArrowheads="1"/>
          </p:cNvSpPr>
          <p:nvPr/>
        </p:nvSpPr>
        <p:spPr bwMode="auto">
          <a:xfrm>
            <a:off x="4922838" y="1976438"/>
            <a:ext cx="26971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u="sng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By Format</a:t>
            </a:r>
          </a:p>
        </p:txBody>
      </p:sp>
      <p:grpSp>
        <p:nvGrpSpPr>
          <p:cNvPr id="22538" name="Group 7"/>
          <p:cNvGrpSpPr>
            <a:grpSpLocks/>
          </p:cNvGrpSpPr>
          <p:nvPr/>
        </p:nvGrpSpPr>
        <p:grpSpPr bwMode="auto">
          <a:xfrm>
            <a:off x="381000" y="1524000"/>
            <a:ext cx="8305800" cy="76200"/>
            <a:chOff x="240" y="720"/>
            <a:chExt cx="5232" cy="48"/>
          </a:xfrm>
        </p:grpSpPr>
        <p:grpSp>
          <p:nvGrpSpPr>
            <p:cNvPr id="22539" name="Group 8"/>
            <p:cNvGrpSpPr>
              <a:grpSpLocks/>
            </p:cNvGrpSpPr>
            <p:nvPr/>
          </p:nvGrpSpPr>
          <p:grpSpPr bwMode="auto">
            <a:xfrm>
              <a:off x="576" y="720"/>
              <a:ext cx="4896" cy="48"/>
              <a:chOff x="480" y="912"/>
              <a:chExt cx="4896" cy="48"/>
            </a:xfrm>
          </p:grpSpPr>
          <p:sp>
            <p:nvSpPr>
              <p:cNvPr id="22543" name="Line 9"/>
              <p:cNvSpPr>
                <a:spLocks noChangeShapeType="1"/>
              </p:cNvSpPr>
              <p:nvPr/>
            </p:nvSpPr>
            <p:spPr bwMode="auto">
              <a:xfrm>
                <a:off x="480" y="912"/>
                <a:ext cx="4896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2544" name="Line 10"/>
              <p:cNvSpPr>
                <a:spLocks noChangeShapeType="1"/>
              </p:cNvSpPr>
              <p:nvPr/>
            </p:nvSpPr>
            <p:spPr bwMode="auto">
              <a:xfrm>
                <a:off x="480" y="960"/>
                <a:ext cx="48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2540" name="Group 11"/>
            <p:cNvGrpSpPr>
              <a:grpSpLocks/>
            </p:cNvGrpSpPr>
            <p:nvPr/>
          </p:nvGrpSpPr>
          <p:grpSpPr bwMode="auto">
            <a:xfrm>
              <a:off x="240" y="720"/>
              <a:ext cx="4896" cy="48"/>
              <a:chOff x="480" y="912"/>
              <a:chExt cx="4896" cy="48"/>
            </a:xfrm>
          </p:grpSpPr>
          <p:sp>
            <p:nvSpPr>
              <p:cNvPr id="22541" name="Line 12"/>
              <p:cNvSpPr>
                <a:spLocks noChangeShapeType="1"/>
              </p:cNvSpPr>
              <p:nvPr/>
            </p:nvSpPr>
            <p:spPr bwMode="auto">
              <a:xfrm>
                <a:off x="480" y="912"/>
                <a:ext cx="4896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2542" name="Line 13"/>
              <p:cNvSpPr>
                <a:spLocks noChangeShapeType="1"/>
              </p:cNvSpPr>
              <p:nvPr/>
            </p:nvSpPr>
            <p:spPr bwMode="auto">
              <a:xfrm>
                <a:off x="480" y="960"/>
                <a:ext cx="4896" cy="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r" rtl="1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370562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A713005-54D0-41AF-9EE2-61A75ADB81D0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5DBEB6E3-5E02-4352-9543-E3AE9F0622E4}" type="slidenum">
              <a:rPr lang="ar-SA" smtClean="0">
                <a:solidFill>
                  <a:srgbClr val="000000"/>
                </a:solidFill>
              </a:rPr>
              <a:pPr eaLnBrk="1" hangingPunct="1"/>
              <a:t>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/>
              <a:t>Good clinical questions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b="1">
                <a:latin typeface="Arial" charset="0"/>
              </a:rPr>
              <a:t>“</a:t>
            </a:r>
            <a:r>
              <a:rPr lang="en-US" b="1"/>
              <a:t>Background</a:t>
            </a:r>
            <a:r>
              <a:rPr lang="en-US" b="1">
                <a:latin typeface="Arial" charset="0"/>
              </a:rPr>
              <a:t>”</a:t>
            </a:r>
            <a:r>
              <a:rPr lang="en-US" b="1"/>
              <a:t> Questions</a:t>
            </a:r>
          </a:p>
          <a:p>
            <a:pPr lvl="1" algn="l" rtl="0" eaLnBrk="1" hangingPunct="1"/>
            <a:r>
              <a:rPr lang="en-US"/>
              <a:t>General knowledge</a:t>
            </a:r>
          </a:p>
          <a:p>
            <a:pPr lvl="1" algn="l" rtl="0" eaLnBrk="1" hangingPunct="1"/>
            <a:r>
              <a:rPr lang="en-US"/>
              <a:t>Two components</a:t>
            </a:r>
          </a:p>
          <a:p>
            <a:pPr lvl="2" algn="l" rtl="0" eaLnBrk="1" hangingPunct="1"/>
            <a:r>
              <a:rPr lang="en-US"/>
              <a:t>Root (who, what, when, where, why)</a:t>
            </a:r>
          </a:p>
          <a:p>
            <a:pPr lvl="2" algn="l" rtl="0" eaLnBrk="1" hangingPunct="1"/>
            <a:r>
              <a:rPr lang="en-US"/>
              <a:t>A disorder or aspect of a disorder</a:t>
            </a:r>
          </a:p>
          <a:p>
            <a:pPr lvl="1" algn="l" rtl="0" eaLnBrk="1" hangingPunct="1"/>
            <a:r>
              <a:rPr lang="en-US"/>
              <a:t>E.g., </a:t>
            </a:r>
            <a:r>
              <a:rPr lang="en-US">
                <a:latin typeface="Arial" charset="0"/>
              </a:rPr>
              <a:t>“</a:t>
            </a:r>
            <a:r>
              <a:rPr lang="en-US"/>
              <a:t>What is the typical age of onset of bipolar disorder?</a:t>
            </a:r>
            <a:r>
              <a:rPr lang="en-US">
                <a:latin typeface="Arial" charset="0"/>
              </a:rPr>
              <a:t>”</a:t>
            </a:r>
            <a:endParaRPr lang="en-US"/>
          </a:p>
          <a:p>
            <a:pPr lvl="1" algn="l" rtl="0" eaLnBrk="1" hangingPunct="1"/>
            <a:r>
              <a:rPr lang="en-US">
                <a:latin typeface="Arial" charset="0"/>
              </a:rPr>
              <a:t>“</a:t>
            </a:r>
            <a:r>
              <a:rPr lang="en-US"/>
              <a:t>How do I decide to use a typical vs. atypical antipsychotic for agitation?</a:t>
            </a:r>
            <a:r>
              <a:rPr lang="en-US">
                <a:latin typeface="Arial" charset="0"/>
              </a:rPr>
              <a:t>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28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B3F49E9B-7A71-450E-A4E4-0428433D7B82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7CFBF34-1C5D-4F29-B57F-03E736CA232E}" type="slidenum">
              <a:rPr lang="ar-SA" smtClean="0">
                <a:solidFill>
                  <a:srgbClr val="000000"/>
                </a:solidFill>
              </a:rPr>
              <a:pPr eaLnBrk="1" hangingPunct="1"/>
              <a:t>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1"/>
              <a:t>Good clinical questions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b="1">
                <a:latin typeface="Arial" charset="0"/>
              </a:rPr>
              <a:t>“</a:t>
            </a:r>
            <a:r>
              <a:rPr lang="en-US" b="1"/>
              <a:t>Foreground</a:t>
            </a:r>
            <a:r>
              <a:rPr lang="en-US" b="1">
                <a:latin typeface="Arial" charset="0"/>
              </a:rPr>
              <a:t>”</a:t>
            </a:r>
            <a:r>
              <a:rPr lang="en-US" b="1"/>
              <a:t> Questions</a:t>
            </a:r>
          </a:p>
          <a:p>
            <a:pPr lvl="1" algn="l" rtl="0" eaLnBrk="1" hangingPunct="1"/>
            <a:r>
              <a:rPr lang="en-US"/>
              <a:t>These ask for specific information about managing a patient with a disorder</a:t>
            </a:r>
          </a:p>
          <a:p>
            <a:pPr lvl="1" algn="l" rtl="0" eaLnBrk="1" hangingPunct="1"/>
            <a:r>
              <a:rPr lang="en-US"/>
              <a:t>They have 3-4 essential components</a:t>
            </a:r>
          </a:p>
        </p:txBody>
      </p:sp>
    </p:spTree>
    <p:extLst>
      <p:ext uri="{BB962C8B-B14F-4D97-AF65-F5344CB8AC3E}">
        <p14:creationId xmlns:p14="http://schemas.microsoft.com/office/powerpoint/2010/main" val="468521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9C91CF37-B546-42F6-B51C-3EEC71159DF3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C0FD0E3-DD91-4AF7-9BF4-D8E0055BF392}" type="slidenum">
              <a:rPr lang="ar-SA" smtClean="0">
                <a:solidFill>
                  <a:srgbClr val="000000"/>
                </a:solidFill>
              </a:rPr>
              <a:pPr eaLnBrk="1" hangingPunct="1"/>
              <a:t>23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52388"/>
            <a:ext cx="8305800" cy="1431925"/>
          </a:xfrm>
        </p:spPr>
        <p:txBody>
          <a:bodyPr/>
          <a:lstStyle/>
          <a:p>
            <a:pPr algn="ctr" eaLnBrk="1" hangingPunct="1"/>
            <a:r>
              <a:rPr lang="en-US" sz="4000" b="1"/>
              <a:t>FORMULATING CLINICAL QUESTION(well built Question)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8305800" cy="3810000"/>
          </a:xfrm>
        </p:spPr>
        <p:txBody>
          <a:bodyPr/>
          <a:lstStyle/>
          <a:p>
            <a:pPr algn="l" rtl="0" eaLnBrk="1" hangingPunct="1"/>
            <a:r>
              <a:rPr lang="en-US" sz="2800"/>
              <a:t>In daily practice,there is 1 question per 4 patients</a:t>
            </a:r>
          </a:p>
          <a:p>
            <a:pPr algn="l" rtl="0" eaLnBrk="1" hangingPunct="1"/>
            <a:r>
              <a:rPr lang="en-US" sz="2800"/>
              <a:t>Direct observation by </a:t>
            </a:r>
            <a:r>
              <a:rPr lang="en-US" sz="2400" baseline="30000">
                <a:latin typeface="Comic Sans MS" charset="0"/>
              </a:rPr>
              <a:t>covell DG,et al.</a:t>
            </a:r>
            <a:r>
              <a:rPr lang="en-US" sz="2400">
                <a:latin typeface="Comic Sans MS" charset="0"/>
              </a:rPr>
              <a:t> </a:t>
            </a:r>
            <a:r>
              <a:rPr lang="en-US" sz="2000" baseline="30000">
                <a:latin typeface="Comic Sans MS" charset="0"/>
              </a:rPr>
              <a:t>Ann</a:t>
            </a:r>
            <a:r>
              <a:rPr lang="en-US" sz="2000">
                <a:latin typeface="Comic Sans MS" charset="0"/>
              </a:rPr>
              <a:t> </a:t>
            </a:r>
            <a:r>
              <a:rPr lang="en-US" sz="2000" baseline="30000">
                <a:latin typeface="Comic Sans MS" charset="0"/>
              </a:rPr>
              <a:t>Int Med 1985;103:596-9</a:t>
            </a:r>
          </a:p>
          <a:p>
            <a:pPr algn="l" rtl="0" eaLnBrk="1" hangingPunct="1">
              <a:buFont typeface="Wingdings" charset="2"/>
              <a:buNone/>
            </a:pPr>
            <a:endParaRPr lang="en-US" sz="2000">
              <a:latin typeface="Comic Sans MS" charset="0"/>
            </a:endParaRPr>
          </a:p>
          <a:p>
            <a:pPr algn="l" rtl="0" eaLnBrk="1" hangingPunct="1">
              <a:buFont typeface="Wingdings" charset="2"/>
              <a:buNone/>
            </a:pPr>
            <a:r>
              <a:rPr lang="en-US" sz="2800"/>
              <a:t>   Revealed :</a:t>
            </a:r>
          </a:p>
          <a:p>
            <a:pPr algn="l" rtl="0" eaLnBrk="1" hangingPunct="1"/>
            <a:r>
              <a:rPr lang="en-US" sz="2800"/>
              <a:t>2 questions per 3 patients</a:t>
            </a:r>
          </a:p>
          <a:p>
            <a:pPr algn="l" rtl="0" eaLnBrk="1" hangingPunct="1"/>
            <a:r>
              <a:rPr lang="en-US" sz="2800"/>
              <a:t>15 questions per shift </a:t>
            </a:r>
          </a:p>
          <a:p>
            <a:pPr algn="l" rtl="0" eaLnBrk="1" hangingPunct="1"/>
            <a:r>
              <a:rPr lang="en-US" sz="2800"/>
              <a:t> 2/3 of questions left unanswered</a:t>
            </a:r>
          </a:p>
          <a:p>
            <a:pPr algn="l" rtl="0" eaLnBrk="1" hangingPunct="1"/>
            <a:endParaRPr lang="en-US" sz="2800"/>
          </a:p>
          <a:p>
            <a:pPr eaLnBrk="1" hangingPunct="1"/>
            <a:endParaRPr lang="en-US" sz="2400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8651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3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3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0" grpId="0"/>
      <p:bldP spid="263171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6D369F22-314B-4BA2-9183-843BADFBE38F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51FA7C55-CC32-40AF-B5FF-9E9D400A5376}" type="slidenum">
              <a:rPr lang="ar-SA" smtClean="0">
                <a:solidFill>
                  <a:srgbClr val="000000"/>
                </a:solidFill>
              </a:rPr>
              <a:pPr eaLnBrk="1" hangingPunct="1"/>
              <a:t>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52388"/>
            <a:ext cx="8637588" cy="1431925"/>
          </a:xfrm>
        </p:spPr>
        <p:txBody>
          <a:bodyPr/>
          <a:lstStyle/>
          <a:p>
            <a:pPr algn="ctr" eaLnBrk="1" hangingPunct="1"/>
            <a:r>
              <a:rPr lang="en-US" b="1"/>
              <a:t>COMPONENTS OF CLINICAL QUESTIONS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41513"/>
            <a:ext cx="8077200" cy="4114800"/>
          </a:xfrm>
        </p:spPr>
        <p:txBody>
          <a:bodyPr/>
          <a:lstStyle/>
          <a:p>
            <a:pPr algn="l" rtl="0" eaLnBrk="1" hangingPunct="1">
              <a:buClr>
                <a:srgbClr val="CC0000"/>
              </a:buClr>
              <a:buFontTx/>
              <a:buChar char="o"/>
            </a:pPr>
            <a:r>
              <a:rPr lang="en-US" sz="2800" b="1"/>
              <a:t> </a:t>
            </a:r>
            <a:r>
              <a:rPr lang="en-US" sz="2800" b="1">
                <a:solidFill>
                  <a:srgbClr val="FF0000"/>
                </a:solidFill>
              </a:rPr>
              <a:t>P</a:t>
            </a:r>
            <a:r>
              <a:rPr lang="en-US" sz="2800"/>
              <a:t> -  patient and population (problem)</a:t>
            </a:r>
          </a:p>
          <a:p>
            <a:pPr algn="l" rtl="0" eaLnBrk="1" hangingPunct="1">
              <a:buClr>
                <a:srgbClr val="CC0000"/>
              </a:buClr>
              <a:buFontTx/>
              <a:buChar char="o"/>
            </a:pPr>
            <a:endParaRPr lang="en-US" sz="2800"/>
          </a:p>
          <a:p>
            <a:pPr algn="l" rtl="0" eaLnBrk="1" hangingPunct="1">
              <a:buClr>
                <a:srgbClr val="CC0000"/>
              </a:buClr>
              <a:buFontTx/>
              <a:buChar char="o"/>
            </a:pPr>
            <a:r>
              <a:rPr lang="en-US" sz="2800">
                <a:solidFill>
                  <a:srgbClr val="FFFF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I</a:t>
            </a:r>
            <a:r>
              <a:rPr lang="en-US" sz="2800"/>
              <a:t>  -  intervention(treatment,test,prognosis</a:t>
            </a:r>
            <a:r>
              <a:rPr lang="en-US" sz="2800">
                <a:latin typeface="Arial" charset="0"/>
              </a:rPr>
              <a:t>…</a:t>
            </a:r>
            <a:r>
              <a:rPr lang="en-US" sz="2800"/>
              <a:t>)</a:t>
            </a:r>
          </a:p>
          <a:p>
            <a:pPr algn="l" rtl="0" eaLnBrk="1" hangingPunct="1">
              <a:buClr>
                <a:srgbClr val="CC0000"/>
              </a:buClr>
              <a:buFontTx/>
              <a:buChar char="o"/>
            </a:pPr>
            <a:endParaRPr lang="en-US" sz="2800"/>
          </a:p>
          <a:p>
            <a:pPr algn="l" rtl="0" eaLnBrk="1" hangingPunct="1">
              <a:buClr>
                <a:srgbClr val="CC0000"/>
              </a:buClr>
              <a:buFontTx/>
              <a:buChar char="o"/>
            </a:pPr>
            <a:r>
              <a:rPr lang="en-US" sz="2800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C</a:t>
            </a:r>
            <a:r>
              <a:rPr lang="en-US" sz="2800"/>
              <a:t> -  comparison</a:t>
            </a:r>
          </a:p>
          <a:p>
            <a:pPr algn="l" rtl="0" eaLnBrk="1" hangingPunct="1">
              <a:buClr>
                <a:srgbClr val="CC0000"/>
              </a:buClr>
              <a:buFontTx/>
              <a:buChar char="o"/>
            </a:pPr>
            <a:endParaRPr lang="en-US" sz="2800"/>
          </a:p>
          <a:p>
            <a:pPr algn="l" rtl="0" eaLnBrk="1" hangingPunct="1">
              <a:buClr>
                <a:srgbClr val="CC0000"/>
              </a:buClr>
              <a:buFontTx/>
              <a:buChar char="o"/>
            </a:pPr>
            <a:r>
              <a:rPr lang="en-US" sz="2800" b="1"/>
              <a:t> </a:t>
            </a:r>
            <a:r>
              <a:rPr lang="en-US" sz="2800" b="1">
                <a:solidFill>
                  <a:srgbClr val="FF0000"/>
                </a:solidFill>
              </a:rPr>
              <a:t>O</a:t>
            </a:r>
            <a:r>
              <a:rPr lang="en-US" sz="2800"/>
              <a:t> -  outcome</a:t>
            </a:r>
          </a:p>
        </p:txBody>
      </p:sp>
    </p:spTree>
    <p:extLst>
      <p:ext uri="{BB962C8B-B14F-4D97-AF65-F5344CB8AC3E}">
        <p14:creationId xmlns:p14="http://schemas.microsoft.com/office/powerpoint/2010/main" val="21769340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4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64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4" grpId="0"/>
      <p:bldP spid="264195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809EEEE-E035-41D0-9FFF-0EECC80CCA83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41443C9D-922A-483F-8B92-D8FE2BB8DF65}" type="slidenum">
              <a:rPr lang="ar-SA" smtClean="0">
                <a:solidFill>
                  <a:srgbClr val="000000"/>
                </a:solidFill>
              </a:rPr>
              <a:pPr eaLnBrk="1" hangingPunct="1"/>
              <a:t>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2562" name="Text Box 2"/>
          <p:cNvSpPr txBox="1">
            <a:spLocks noChangeArrowheads="1"/>
          </p:cNvSpPr>
          <p:nvPr/>
        </p:nvSpPr>
        <p:spPr bwMode="auto">
          <a:xfrm>
            <a:off x="762000" y="2209800"/>
            <a:ext cx="77724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“In patients with suspected pulmonary fibrosis, how does high-resolution CT compare with lung biopsy for establishing the diagnosis?”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914400"/>
            <a:ext cx="7772400" cy="914400"/>
          </a:xfrm>
          <a:noFill/>
        </p:spPr>
        <p:txBody>
          <a:bodyPr lIns="92075" tIns="46038" rIns="92075" bIns="46038" anchor="ctr"/>
          <a:lstStyle/>
          <a:p>
            <a:pPr algn="ctr" eaLnBrk="1" hangingPunct="1"/>
            <a:r>
              <a:rPr lang="en-US" sz="4800" b="1"/>
              <a:t>Diagnosis</a:t>
            </a:r>
          </a:p>
        </p:txBody>
      </p:sp>
      <p:sp>
        <p:nvSpPr>
          <p:cNvPr id="322564" name="Rectangle 4"/>
          <p:cNvSpPr>
            <a:spLocks noChangeArrowheads="1"/>
          </p:cNvSpPr>
          <p:nvPr/>
        </p:nvSpPr>
        <p:spPr bwMode="auto">
          <a:xfrm>
            <a:off x="1116013" y="4221163"/>
            <a:ext cx="74676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2438" indent="-346075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80000"/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P		</a:t>
            </a:r>
            <a:r>
              <a:rPr lang="en-US" sz="3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	</a:t>
            </a:r>
            <a:r>
              <a:rPr lang="en-US" sz="3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Pulmonary fibrosis</a:t>
            </a:r>
          </a:p>
          <a:p>
            <a:pPr marL="452438" indent="-346075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80000"/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I 		</a:t>
            </a:r>
            <a:r>
              <a:rPr lang="en-US" sz="3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	</a:t>
            </a:r>
            <a:r>
              <a:rPr lang="en-US" sz="3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High-resolution CT</a:t>
            </a:r>
          </a:p>
          <a:p>
            <a:pPr marL="452438" indent="-346075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80000"/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C </a:t>
            </a:r>
            <a:r>
              <a:rPr lang="en-US" sz="3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	</a:t>
            </a:r>
            <a:r>
              <a:rPr lang="en-US" sz="3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Lung biopsy</a:t>
            </a:r>
          </a:p>
          <a:p>
            <a:pPr marL="452438" indent="-346075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80000"/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O		</a:t>
            </a:r>
            <a:r>
              <a:rPr lang="en-US" sz="3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 </a:t>
            </a:r>
            <a:r>
              <a:rPr lang="en-US" sz="3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Sensitivity/specificity/PVs/LRs</a:t>
            </a:r>
          </a:p>
        </p:txBody>
      </p:sp>
    </p:spTree>
    <p:extLst>
      <p:ext uri="{BB962C8B-B14F-4D97-AF65-F5344CB8AC3E}">
        <p14:creationId xmlns:p14="http://schemas.microsoft.com/office/powerpoint/2010/main" val="42016056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E64FFAC-61F7-47E3-9B83-4DE9F0F6A3AB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CCC4015E-525F-4479-B18C-A8C4F796F782}" type="slidenum">
              <a:rPr lang="ar-SA" smtClean="0">
                <a:solidFill>
                  <a:srgbClr val="000000"/>
                </a:solidFill>
              </a:rPr>
              <a:pPr eaLnBrk="1" hangingPunct="1"/>
              <a:t>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4610" name="Text Box 2"/>
          <p:cNvSpPr txBox="1">
            <a:spLocks noChangeArrowheads="1"/>
          </p:cNvSpPr>
          <p:nvPr/>
        </p:nvSpPr>
        <p:spPr bwMode="auto">
          <a:xfrm>
            <a:off x="762000" y="2286000"/>
            <a:ext cx="76200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“Do obstetrical complications during pregnancy increase the likelihood of schizophrenia in the child?”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title"/>
          </p:nvPr>
        </p:nvSpPr>
        <p:spPr>
          <a:xfrm>
            <a:off x="990600" y="838200"/>
            <a:ext cx="7772400" cy="914400"/>
          </a:xfrm>
          <a:noFill/>
        </p:spPr>
        <p:txBody>
          <a:bodyPr lIns="92075" tIns="46038" rIns="92075" bIns="46038" anchor="ctr"/>
          <a:lstStyle/>
          <a:p>
            <a:pPr algn="ctr" eaLnBrk="1" hangingPunct="1"/>
            <a:r>
              <a:rPr lang="en-US" sz="4800" b="1"/>
              <a:t>Etiology</a:t>
            </a:r>
          </a:p>
        </p:txBody>
      </p:sp>
      <p:sp>
        <p:nvSpPr>
          <p:cNvPr id="324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066800" y="4114800"/>
            <a:ext cx="7467600" cy="2438400"/>
          </a:xfrm>
        </p:spPr>
        <p:txBody>
          <a:bodyPr/>
          <a:lstStyle/>
          <a:p>
            <a:pPr marL="452438" indent="-346075" algn="l" rtl="0" eaLnBrk="1" hangingPunct="1">
              <a:lnSpc>
                <a:spcPct val="90000"/>
              </a:lnSpc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		</a:t>
            </a:r>
            <a:r>
              <a:rPr lang="en-US" sz="3400" b="1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Pregnant females</a:t>
            </a:r>
          </a:p>
          <a:p>
            <a:pPr marL="452438" indent="-346075" algn="l" rtl="0" eaLnBrk="1" hangingPunct="1">
              <a:lnSpc>
                <a:spcPct val="90000"/>
              </a:lnSpc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		</a:t>
            </a:r>
            <a:r>
              <a:rPr lang="en-US" sz="3400" b="1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Obstetrical complications</a:t>
            </a:r>
          </a:p>
          <a:p>
            <a:pPr marL="452438" indent="-346075" algn="l" rtl="0" eaLnBrk="1" hangingPunct="1">
              <a:lnSpc>
                <a:spcPct val="90000"/>
              </a:lnSpc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 </a:t>
            </a:r>
            <a:r>
              <a:rPr lang="en-US" sz="3400" b="1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No obstetrical complications</a:t>
            </a:r>
          </a:p>
          <a:p>
            <a:pPr marL="452438" indent="-346075" algn="l" rtl="0" eaLnBrk="1" hangingPunct="1">
              <a:lnSpc>
                <a:spcPct val="90000"/>
              </a:lnSpc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		</a:t>
            </a:r>
            <a:r>
              <a:rPr lang="en-US" sz="3400" b="1">
                <a:effectLst>
                  <a:outerShdw blurRad="38100" dist="38100" dir="2700000" algn="tl">
                    <a:srgbClr val="C0C0C0"/>
                  </a:outerShdw>
                </a:effectLst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34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Childhood schizophrenia</a:t>
            </a:r>
          </a:p>
        </p:txBody>
      </p:sp>
    </p:spTree>
    <p:extLst>
      <p:ext uri="{BB962C8B-B14F-4D97-AF65-F5344CB8AC3E}">
        <p14:creationId xmlns:p14="http://schemas.microsoft.com/office/powerpoint/2010/main" val="1142464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59EDD029-4EDE-4E17-A546-F01531A4B03C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FBCEC3CD-47FD-4EFD-ADA3-193CC1D36562}" type="slidenum">
              <a:rPr lang="ar-SA" smtClean="0">
                <a:solidFill>
                  <a:srgbClr val="000000"/>
                </a:solidFill>
              </a:rPr>
              <a:pPr eaLnBrk="1" hangingPunct="1"/>
              <a:t>27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6658" name="Text Box 2"/>
          <p:cNvSpPr txBox="1">
            <a:spLocks noChangeArrowheads="1"/>
          </p:cNvSpPr>
          <p:nvPr/>
        </p:nvSpPr>
        <p:spPr bwMode="auto">
          <a:xfrm>
            <a:off x="533400" y="1905000"/>
            <a:ext cx="83820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“In patients with acute leukemia, is a normal white cell count at the time of diagnosis an independent predictor of disease-free survival?”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838200"/>
            <a:ext cx="7772400" cy="914400"/>
          </a:xfrm>
          <a:noFill/>
        </p:spPr>
        <p:txBody>
          <a:bodyPr lIns="92075" tIns="46038" rIns="92075" bIns="46038" anchor="ctr"/>
          <a:lstStyle/>
          <a:p>
            <a:pPr algn="ctr" eaLnBrk="1" hangingPunct="1"/>
            <a:r>
              <a:rPr lang="en-US" sz="4800" b="1"/>
              <a:t>Prognosis</a:t>
            </a:r>
          </a:p>
        </p:txBody>
      </p:sp>
      <p:sp>
        <p:nvSpPr>
          <p:cNvPr id="326660" name="Rectangle 4"/>
          <p:cNvSpPr>
            <a:spLocks noChangeArrowheads="1"/>
          </p:cNvSpPr>
          <p:nvPr/>
        </p:nvSpPr>
        <p:spPr bwMode="auto">
          <a:xfrm>
            <a:off x="1219200" y="4114800"/>
            <a:ext cx="68580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2438" indent="-346075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80000"/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P		</a:t>
            </a:r>
            <a:r>
              <a:rPr lang="en-US" sz="3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	</a:t>
            </a:r>
            <a:r>
              <a:rPr lang="en-US" sz="3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Acute leukemia</a:t>
            </a:r>
          </a:p>
          <a:p>
            <a:pPr marL="452438" indent="-346075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80000"/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I 		</a:t>
            </a:r>
            <a:r>
              <a:rPr lang="en-US" sz="3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	</a:t>
            </a:r>
            <a:r>
              <a:rPr lang="en-US" sz="3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Normal white cell count</a:t>
            </a:r>
          </a:p>
          <a:p>
            <a:pPr marL="452438" indent="-346075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80000"/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C		</a:t>
            </a:r>
            <a:r>
              <a:rPr lang="en-US" sz="3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	</a:t>
            </a:r>
            <a:r>
              <a:rPr lang="en-US" sz="3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Abnormal white cell count</a:t>
            </a:r>
          </a:p>
          <a:p>
            <a:pPr marL="452438" indent="-346075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80000"/>
              <a:buFont typeface="Wingdings" pitchFamily="2" charset="2"/>
              <a:buNone/>
              <a:tabLst>
                <a:tab pos="512763" algn="l"/>
                <a:tab pos="917575" algn="l"/>
              </a:tabLst>
              <a:defRPr/>
            </a:pP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O		</a:t>
            </a:r>
            <a:r>
              <a:rPr lang="en-US" sz="34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=</a:t>
            </a:r>
            <a:r>
              <a:rPr lang="en-US" sz="3400" b="1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	</a:t>
            </a:r>
            <a:r>
              <a:rPr lang="en-US" sz="3400" b="1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Times New Roman" pitchFamily="18" charset="0"/>
              </a:rPr>
              <a:t>Disease-free survival</a:t>
            </a:r>
          </a:p>
        </p:txBody>
      </p:sp>
    </p:spTree>
    <p:extLst>
      <p:ext uri="{BB962C8B-B14F-4D97-AF65-F5344CB8AC3E}">
        <p14:creationId xmlns:p14="http://schemas.microsoft.com/office/powerpoint/2010/main" val="21043264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E5F65A5F-2D84-4E17-8BEE-6831D3795D5A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87DBA71D-CEB0-4C96-9FB4-BC2BB20D4DE7}" type="slidenum">
              <a:rPr lang="ar-SA" smtClean="0">
                <a:solidFill>
                  <a:srgbClr val="000000"/>
                </a:solidFill>
              </a:rPr>
              <a:pPr eaLnBrk="1" hangingPunct="1"/>
              <a:t>28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604838"/>
            <a:ext cx="7466012" cy="1071562"/>
          </a:xfrm>
        </p:spPr>
        <p:txBody>
          <a:bodyPr/>
          <a:lstStyle/>
          <a:p>
            <a:pPr algn="ctr" eaLnBrk="1" hangingPunct="1"/>
            <a:r>
              <a:rPr lang="en-US" b="1"/>
              <a:t>Ask Clinical Questions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90600" y="2438400"/>
            <a:ext cx="7620000" cy="960438"/>
            <a:chOff x="576" y="1557"/>
            <a:chExt cx="4896" cy="653"/>
          </a:xfrm>
        </p:grpSpPr>
        <p:sp>
          <p:nvSpPr>
            <p:cNvPr id="30745" name="Oval 4"/>
            <p:cNvSpPr>
              <a:spLocks noChangeArrowheads="1"/>
            </p:cNvSpPr>
            <p:nvPr/>
          </p:nvSpPr>
          <p:spPr bwMode="auto">
            <a:xfrm>
              <a:off x="576" y="1557"/>
              <a:ext cx="1032" cy="653"/>
            </a:xfrm>
            <a:prstGeom prst="ellipse">
              <a:avLst/>
            </a:prstGeom>
            <a:solidFill>
              <a:srgbClr val="FF9999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Patient/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Population</a:t>
              </a:r>
            </a:p>
          </p:txBody>
        </p:sp>
        <p:sp>
          <p:nvSpPr>
            <p:cNvPr id="30746" name="AutoShape 5"/>
            <p:cNvSpPr>
              <a:spLocks noChangeArrowheads="1"/>
            </p:cNvSpPr>
            <p:nvPr/>
          </p:nvSpPr>
          <p:spPr bwMode="auto">
            <a:xfrm>
              <a:off x="4354" y="1643"/>
              <a:ext cx="1118" cy="565"/>
            </a:xfrm>
            <a:prstGeom prst="octagon">
              <a:avLst>
                <a:gd name="adj" fmla="val 29287"/>
              </a:avLst>
            </a:prstGeom>
            <a:solidFill>
              <a:srgbClr val="CC99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Outcome</a:t>
              </a:r>
            </a:p>
          </p:txBody>
        </p:sp>
        <p:sp>
          <p:nvSpPr>
            <p:cNvPr id="30747" name="Rectangle 6"/>
            <p:cNvSpPr>
              <a:spLocks noChangeArrowheads="1"/>
            </p:cNvSpPr>
            <p:nvPr/>
          </p:nvSpPr>
          <p:spPr bwMode="auto">
            <a:xfrm>
              <a:off x="1824" y="1644"/>
              <a:ext cx="1158" cy="566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FF"/>
                  </a:solidFill>
                  <a:latin typeface="Arial" charset="0"/>
                  <a:cs typeface="Times New Roman" pitchFamily="18" charset="0"/>
                </a:rPr>
                <a:t>Intervention/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FF"/>
                  </a:solidFill>
                  <a:latin typeface="Arial" charset="0"/>
                  <a:cs typeface="Times New Roman" pitchFamily="18" charset="0"/>
                </a:rPr>
                <a:t>Exposure</a:t>
              </a:r>
            </a:p>
          </p:txBody>
        </p:sp>
        <p:sp>
          <p:nvSpPr>
            <p:cNvPr id="30748" name="Rectangle 7"/>
            <p:cNvSpPr>
              <a:spLocks noChangeArrowheads="1"/>
            </p:cNvSpPr>
            <p:nvPr/>
          </p:nvSpPr>
          <p:spPr bwMode="auto">
            <a:xfrm>
              <a:off x="3069" y="1644"/>
              <a:ext cx="1118" cy="566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660033"/>
                  </a:solidFill>
                  <a:latin typeface="Arial" charset="0"/>
                  <a:cs typeface="Times New Roman" pitchFamily="18" charset="0"/>
                </a:rPr>
                <a:t>Comparison</a:t>
              </a:r>
            </a:p>
          </p:txBody>
        </p:sp>
      </p:grpSp>
      <p:sp>
        <p:nvSpPr>
          <p:cNvPr id="265224" name="Rectangle 8"/>
          <p:cNvSpPr>
            <a:spLocks noChangeArrowheads="1"/>
          </p:cNvSpPr>
          <p:nvPr/>
        </p:nvSpPr>
        <p:spPr bwMode="auto">
          <a:xfrm>
            <a:off x="1828800" y="1905000"/>
            <a:ext cx="5527675" cy="48418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1C1C1C"/>
                </a:solidFill>
                <a:latin typeface="Arial" charset="0"/>
                <a:cs typeface="Times New Roman" pitchFamily="18" charset="0"/>
              </a:rPr>
              <a:t>Components of Clinical Questions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838200" y="3576638"/>
            <a:ext cx="8001000" cy="3052762"/>
            <a:chOff x="528" y="2253"/>
            <a:chExt cx="5040" cy="1923"/>
          </a:xfrm>
        </p:grpSpPr>
        <p:sp>
          <p:nvSpPr>
            <p:cNvPr id="30729" name="Rectangle 10"/>
            <p:cNvSpPr>
              <a:spLocks noChangeArrowheads="1"/>
            </p:cNvSpPr>
            <p:nvPr/>
          </p:nvSpPr>
          <p:spPr bwMode="auto">
            <a:xfrm>
              <a:off x="528" y="2256"/>
              <a:ext cx="1161" cy="1920"/>
            </a:xfrm>
            <a:prstGeom prst="rect">
              <a:avLst/>
            </a:prstGeom>
            <a:solidFill>
              <a:srgbClr val="FF99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30730" name="Rectangle 11"/>
            <p:cNvSpPr>
              <a:spLocks noChangeArrowheads="1"/>
            </p:cNvSpPr>
            <p:nvPr/>
          </p:nvSpPr>
          <p:spPr bwMode="auto">
            <a:xfrm>
              <a:off x="1776" y="2256"/>
              <a:ext cx="1204" cy="1920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30731" name="Rectangle 12"/>
            <p:cNvSpPr>
              <a:spLocks noChangeArrowheads="1"/>
            </p:cNvSpPr>
            <p:nvPr/>
          </p:nvSpPr>
          <p:spPr bwMode="auto">
            <a:xfrm>
              <a:off x="3069" y="2253"/>
              <a:ext cx="1161" cy="1923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30732" name="Rectangle 13"/>
            <p:cNvSpPr>
              <a:spLocks noChangeArrowheads="1"/>
            </p:cNvSpPr>
            <p:nvPr/>
          </p:nvSpPr>
          <p:spPr bwMode="auto">
            <a:xfrm>
              <a:off x="4321" y="2253"/>
              <a:ext cx="1247" cy="1923"/>
            </a:xfrm>
            <a:prstGeom prst="rect">
              <a:avLst/>
            </a:prstGeom>
            <a:solidFill>
              <a:srgbClr val="CC99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30733" name="Rectangle 14"/>
            <p:cNvSpPr>
              <a:spLocks noChangeArrowheads="1"/>
            </p:cNvSpPr>
            <p:nvPr/>
          </p:nvSpPr>
          <p:spPr bwMode="auto">
            <a:xfrm>
              <a:off x="576" y="2352"/>
              <a:ext cx="1075" cy="435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In patients with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acute MI</a:t>
              </a:r>
            </a:p>
          </p:txBody>
        </p:sp>
        <p:sp>
          <p:nvSpPr>
            <p:cNvPr id="30734" name="Rectangle 15"/>
            <p:cNvSpPr>
              <a:spLocks noChangeArrowheads="1"/>
            </p:cNvSpPr>
            <p:nvPr/>
          </p:nvSpPr>
          <p:spPr bwMode="auto">
            <a:xfrm>
              <a:off x="576" y="3519"/>
              <a:ext cx="1075" cy="609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In post-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menopausal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women</a:t>
              </a:r>
            </a:p>
          </p:txBody>
        </p:sp>
        <p:sp>
          <p:nvSpPr>
            <p:cNvPr id="30735" name="Rectangle 16"/>
            <p:cNvSpPr>
              <a:spLocks noChangeArrowheads="1"/>
            </p:cNvSpPr>
            <p:nvPr/>
          </p:nvSpPr>
          <p:spPr bwMode="auto">
            <a:xfrm>
              <a:off x="576" y="2928"/>
              <a:ext cx="1056" cy="435"/>
            </a:xfrm>
            <a:prstGeom prst="rect">
              <a:avLst/>
            </a:pr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In women with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suspected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coronary disease</a:t>
              </a:r>
            </a:p>
          </p:txBody>
        </p:sp>
        <p:sp>
          <p:nvSpPr>
            <p:cNvPr id="30736" name="Rectangle 17"/>
            <p:cNvSpPr>
              <a:spLocks noChangeArrowheads="1"/>
            </p:cNvSpPr>
            <p:nvPr/>
          </p:nvSpPr>
          <p:spPr bwMode="auto">
            <a:xfrm>
              <a:off x="1866" y="2340"/>
              <a:ext cx="1075" cy="435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FF0000"/>
                  </a:solidFill>
                  <a:latin typeface="Arial" charset="0"/>
                  <a:cs typeface="Times New Roman" pitchFamily="18" charset="0"/>
                </a:rPr>
                <a:t>does early treat-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FF0000"/>
                  </a:solidFill>
                  <a:latin typeface="Arial" charset="0"/>
                  <a:cs typeface="Times New Roman" pitchFamily="18" charset="0"/>
                </a:rPr>
                <a:t>ment with a statin</a:t>
              </a:r>
            </a:p>
          </p:txBody>
        </p:sp>
        <p:sp>
          <p:nvSpPr>
            <p:cNvPr id="30737" name="Rectangle 18"/>
            <p:cNvSpPr>
              <a:spLocks noChangeArrowheads="1"/>
            </p:cNvSpPr>
            <p:nvPr/>
          </p:nvSpPr>
          <p:spPr bwMode="auto">
            <a:xfrm>
              <a:off x="1866" y="2906"/>
              <a:ext cx="1075" cy="435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CC00"/>
                  </a:solidFill>
                  <a:latin typeface="Arial" charset="0"/>
                  <a:cs typeface="Times New Roman" pitchFamily="18" charset="0"/>
                </a:rPr>
                <a:t>what is the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CC00"/>
                  </a:solidFill>
                  <a:latin typeface="Arial" charset="0"/>
                  <a:cs typeface="Times New Roman" pitchFamily="18" charset="0"/>
                </a:rPr>
                <a:t>accuracy of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CC00"/>
                  </a:solidFill>
                  <a:latin typeface="Arial" charset="0"/>
                  <a:cs typeface="Times New Roman" pitchFamily="18" charset="0"/>
                </a:rPr>
                <a:t>exercise ECHO</a:t>
              </a:r>
            </a:p>
          </p:txBody>
        </p:sp>
        <p:sp>
          <p:nvSpPr>
            <p:cNvPr id="30738" name="Rectangle 19"/>
            <p:cNvSpPr>
              <a:spLocks noChangeArrowheads="1"/>
            </p:cNvSpPr>
            <p:nvPr/>
          </p:nvSpPr>
          <p:spPr bwMode="auto">
            <a:xfrm>
              <a:off x="1866" y="3515"/>
              <a:ext cx="1075" cy="565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5F5F5F"/>
                  </a:solidFill>
                  <a:latin typeface="Arial" charset="0"/>
                  <a:cs typeface="Times New Roman" pitchFamily="18" charset="0"/>
                </a:rPr>
                <a:t>does hormone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5F5F5F"/>
                  </a:solidFill>
                  <a:latin typeface="Arial" charset="0"/>
                  <a:cs typeface="Times New Roman" pitchFamily="18" charset="0"/>
                </a:rPr>
                <a:t>replacement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5F5F5F"/>
                  </a:solidFill>
                  <a:latin typeface="Arial" charset="0"/>
                  <a:cs typeface="Times New Roman" pitchFamily="18" charset="0"/>
                </a:rPr>
                <a:t>therapy</a:t>
              </a:r>
            </a:p>
          </p:txBody>
        </p:sp>
        <p:sp>
          <p:nvSpPr>
            <p:cNvPr id="30739" name="Rectangle 20"/>
            <p:cNvSpPr>
              <a:spLocks noChangeArrowheads="1"/>
            </p:cNvSpPr>
            <p:nvPr/>
          </p:nvSpPr>
          <p:spPr bwMode="auto">
            <a:xfrm>
              <a:off x="3112" y="2384"/>
              <a:ext cx="1075" cy="43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660033"/>
                  </a:solidFill>
                  <a:latin typeface="Arial" charset="0"/>
                  <a:cs typeface="Times New Roman" pitchFamily="18" charset="0"/>
                </a:rPr>
                <a:t>compared to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660033"/>
                  </a:solidFill>
                  <a:latin typeface="Arial" charset="0"/>
                  <a:cs typeface="Times New Roman" pitchFamily="18" charset="0"/>
                </a:rPr>
                <a:t>placebo</a:t>
              </a:r>
            </a:p>
          </p:txBody>
        </p:sp>
        <p:sp>
          <p:nvSpPr>
            <p:cNvPr id="30740" name="Rectangle 21"/>
            <p:cNvSpPr>
              <a:spLocks noChangeArrowheads="1"/>
            </p:cNvSpPr>
            <p:nvPr/>
          </p:nvSpPr>
          <p:spPr bwMode="auto">
            <a:xfrm>
              <a:off x="3120" y="2949"/>
              <a:ext cx="1075" cy="43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660033"/>
                  </a:solidFill>
                  <a:latin typeface="Arial" charset="0"/>
                  <a:cs typeface="Times New Roman" pitchFamily="18" charset="0"/>
                </a:rPr>
                <a:t>compared to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660033"/>
                  </a:solidFill>
                  <a:latin typeface="Arial" charset="0"/>
                  <a:cs typeface="Times New Roman" pitchFamily="18" charset="0"/>
                </a:rPr>
                <a:t>exercise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660033"/>
                  </a:solidFill>
                  <a:latin typeface="Arial" charset="0"/>
                  <a:cs typeface="Times New Roman" pitchFamily="18" charset="0"/>
                </a:rPr>
                <a:t>ECG</a:t>
              </a:r>
            </a:p>
          </p:txBody>
        </p:sp>
        <p:sp>
          <p:nvSpPr>
            <p:cNvPr id="30741" name="Rectangle 22"/>
            <p:cNvSpPr>
              <a:spLocks noChangeArrowheads="1"/>
            </p:cNvSpPr>
            <p:nvPr/>
          </p:nvSpPr>
          <p:spPr bwMode="auto">
            <a:xfrm>
              <a:off x="3112" y="3558"/>
              <a:ext cx="1075" cy="43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660033"/>
                  </a:solidFill>
                  <a:latin typeface="Arial" charset="0"/>
                  <a:cs typeface="Times New Roman" pitchFamily="18" charset="0"/>
                </a:rPr>
                <a:t>compared to no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660033"/>
                  </a:solidFill>
                  <a:latin typeface="Arial" charset="0"/>
                  <a:cs typeface="Times New Roman" pitchFamily="18" charset="0"/>
                </a:rPr>
                <a:t>HRaT</a:t>
              </a:r>
            </a:p>
          </p:txBody>
        </p:sp>
        <p:sp>
          <p:nvSpPr>
            <p:cNvPr id="30742" name="Rectangle 23"/>
            <p:cNvSpPr>
              <a:spLocks noChangeArrowheads="1"/>
            </p:cNvSpPr>
            <p:nvPr/>
          </p:nvSpPr>
          <p:spPr bwMode="auto">
            <a:xfrm>
              <a:off x="4364" y="2340"/>
              <a:ext cx="1156" cy="392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decrease cardio-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vascular mortality?</a:t>
              </a:r>
            </a:p>
          </p:txBody>
        </p:sp>
        <p:sp>
          <p:nvSpPr>
            <p:cNvPr id="30743" name="Rectangle 24"/>
            <p:cNvSpPr>
              <a:spLocks noChangeArrowheads="1"/>
            </p:cNvSpPr>
            <p:nvPr/>
          </p:nvSpPr>
          <p:spPr bwMode="auto">
            <a:xfrm>
              <a:off x="4359" y="2949"/>
              <a:ext cx="1075" cy="435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for diagnosing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significant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CAD?</a:t>
              </a:r>
            </a:p>
          </p:txBody>
        </p:sp>
        <p:sp>
          <p:nvSpPr>
            <p:cNvPr id="30744" name="Rectangle 25"/>
            <p:cNvSpPr>
              <a:spLocks noChangeArrowheads="1"/>
            </p:cNvSpPr>
            <p:nvPr/>
          </p:nvSpPr>
          <p:spPr bwMode="auto">
            <a:xfrm>
              <a:off x="4359" y="3558"/>
              <a:ext cx="1075" cy="479"/>
            </a:xfrm>
            <a:prstGeom prst="rect">
              <a:avLst/>
            </a:prstGeom>
            <a:solidFill>
              <a:srgbClr val="CC9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fontAlgn="base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increase the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risk of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>
                  <a:solidFill>
                    <a:srgbClr val="000000"/>
                  </a:solidFill>
                  <a:latin typeface="Arial" charset="0"/>
                  <a:cs typeface="Times New Roman" pitchFamily="18" charset="0"/>
                </a:rPr>
                <a:t>breast cancer?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92635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652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652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5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265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/>
      <p:bldP spid="26522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D297271A-6EF2-47CE-B800-70C52A6388DC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8B79A5EC-D15A-4842-98DE-5E445DE70DE1}" type="slidenum">
              <a:rPr lang="ar-SA" smtClean="0">
                <a:solidFill>
                  <a:srgbClr val="000000"/>
                </a:solidFill>
              </a:rPr>
              <a:pPr eaLnBrk="1" hangingPunct="1"/>
              <a:t>29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b="1"/>
              <a:t>Clinical question(scenario) for treatment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8305800" cy="4114800"/>
          </a:xfrm>
        </p:spPr>
        <p:txBody>
          <a:bodyPr/>
          <a:lstStyle/>
          <a:p>
            <a:pPr algn="l" rtl="0" eaLnBrk="1" hangingPunct="1"/>
            <a:r>
              <a:rPr lang="en-US" b="1"/>
              <a:t> </a:t>
            </a:r>
            <a:r>
              <a:rPr lang="en-US" b="1">
                <a:solidFill>
                  <a:srgbClr val="FF9900"/>
                </a:solidFill>
              </a:rPr>
              <a:t>P</a:t>
            </a:r>
            <a:r>
              <a:rPr lang="en-US"/>
              <a:t> </a:t>
            </a:r>
            <a:r>
              <a:rPr lang="en-US">
                <a:latin typeface="Arial" charset="0"/>
              </a:rPr>
              <a:t>–</a:t>
            </a:r>
            <a:r>
              <a:rPr lang="en-US"/>
              <a:t>in a child with frequent febrile 	seizures</a:t>
            </a:r>
          </a:p>
          <a:p>
            <a:pPr algn="l" rtl="0" eaLnBrk="1" hangingPunct="1"/>
            <a:r>
              <a:rPr lang="en-US">
                <a:solidFill>
                  <a:srgbClr val="FF9900"/>
                </a:solidFill>
              </a:rPr>
              <a:t> </a:t>
            </a:r>
            <a:r>
              <a:rPr lang="en-US" b="1">
                <a:solidFill>
                  <a:srgbClr val="FF9900"/>
                </a:solidFill>
              </a:rPr>
              <a:t>I</a:t>
            </a:r>
            <a:r>
              <a:rPr lang="en-US"/>
              <a:t> </a:t>
            </a:r>
            <a:r>
              <a:rPr lang="en-US">
                <a:latin typeface="Arial" charset="0"/>
              </a:rPr>
              <a:t>–</a:t>
            </a:r>
            <a:r>
              <a:rPr lang="en-US"/>
              <a:t> would anticonvulsant therapy</a:t>
            </a:r>
          </a:p>
          <a:p>
            <a:pPr algn="l" rtl="0" eaLnBrk="1" hangingPunct="1">
              <a:buFont typeface="Wingdings" charset="2"/>
              <a:buNone/>
            </a:pPr>
            <a:endParaRPr lang="en-US"/>
          </a:p>
          <a:p>
            <a:pPr algn="l" rtl="0" eaLnBrk="1" hangingPunct="1"/>
            <a:r>
              <a:rPr lang="en-US"/>
              <a:t> </a:t>
            </a:r>
            <a:r>
              <a:rPr lang="en-US" b="1">
                <a:solidFill>
                  <a:srgbClr val="FF9900"/>
                </a:solidFill>
              </a:rPr>
              <a:t>C</a:t>
            </a:r>
            <a:r>
              <a:rPr lang="en-US">
                <a:solidFill>
                  <a:srgbClr val="FF9900"/>
                </a:solidFill>
              </a:rPr>
              <a:t> </a:t>
            </a:r>
            <a:r>
              <a:rPr lang="en-US">
                <a:latin typeface="Arial" charset="0"/>
              </a:rPr>
              <a:t>–</a:t>
            </a:r>
            <a:r>
              <a:rPr lang="en-US"/>
              <a:t> compared to no treatment</a:t>
            </a:r>
          </a:p>
          <a:p>
            <a:pPr algn="l" rtl="0" eaLnBrk="1" hangingPunct="1">
              <a:buFont typeface="Wingdings" charset="2"/>
              <a:buNone/>
            </a:pPr>
            <a:endParaRPr lang="en-US"/>
          </a:p>
          <a:p>
            <a:pPr algn="l" rtl="0" eaLnBrk="1" hangingPunct="1"/>
            <a:r>
              <a:rPr lang="en-US">
                <a:solidFill>
                  <a:srgbClr val="FF9900"/>
                </a:solidFill>
              </a:rPr>
              <a:t> </a:t>
            </a:r>
            <a:r>
              <a:rPr lang="en-US" b="1">
                <a:solidFill>
                  <a:srgbClr val="FF9900"/>
                </a:solidFill>
              </a:rPr>
              <a:t>O</a:t>
            </a:r>
            <a:r>
              <a:rPr lang="en-US" b="1"/>
              <a:t> </a:t>
            </a:r>
            <a:r>
              <a:rPr lang="en-US">
                <a:latin typeface="Arial" charset="0"/>
              </a:rPr>
              <a:t>–</a:t>
            </a:r>
            <a:r>
              <a:rPr lang="en-US"/>
              <a:t> results in seizure reduction         </a:t>
            </a:r>
          </a:p>
        </p:txBody>
      </p:sp>
    </p:spTree>
    <p:extLst>
      <p:ext uri="{BB962C8B-B14F-4D97-AF65-F5344CB8AC3E}">
        <p14:creationId xmlns:p14="http://schemas.microsoft.com/office/powerpoint/2010/main" val="29294012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2" grpId="0"/>
      <p:bldP spid="2662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ED2BFD05-A1D7-42DF-ACBB-11787D8D5509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DDCCCE5D-CAD9-4463-AF65-5540AB7F9CDE}" type="slidenum">
              <a:rPr lang="ar-SA" smtClean="0">
                <a:solidFill>
                  <a:srgbClr val="000000"/>
                </a:solidFill>
              </a:rPr>
              <a:pPr eaLnBrk="1" hangingPunct="1"/>
              <a:t>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Minimum reading to keep up-to-date with pediatrics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844675"/>
            <a:ext cx="7772400" cy="4535488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2400" b="1">
                <a:latin typeface="Times New Roman" pitchFamily="18" charset="0"/>
              </a:rPr>
              <a:t>Pediatrics </a:t>
            </a:r>
            <a:r>
              <a:rPr lang="en-US" sz="2400" b="1">
                <a:latin typeface="Arial" charset="0"/>
              </a:rPr>
              <a:t>–</a:t>
            </a:r>
            <a:r>
              <a:rPr lang="en-US" sz="2400" b="1">
                <a:latin typeface="Times New Roman" pitchFamily="18" charset="0"/>
              </a:rPr>
              <a:t> 40 articles  x 12 months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>
                <a:latin typeface="Times New Roman" pitchFamily="18" charset="0"/>
              </a:rPr>
              <a:t>New England Journal of Medicine </a:t>
            </a:r>
            <a:r>
              <a:rPr lang="en-US" sz="2400" b="1">
                <a:latin typeface="Arial" charset="0"/>
              </a:rPr>
              <a:t>–</a:t>
            </a:r>
            <a:r>
              <a:rPr lang="en-US" sz="2400" b="1">
                <a:latin typeface="Times New Roman" pitchFamily="18" charset="0"/>
              </a:rPr>
              <a:t> 5 articles x 52 weeks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>
                <a:latin typeface="Times New Roman" pitchFamily="18" charset="0"/>
              </a:rPr>
              <a:t>Lancet - 6 articles x 52 weeks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>
                <a:latin typeface="Times New Roman" pitchFamily="18" charset="0"/>
              </a:rPr>
              <a:t>Journal of Pediatrics </a:t>
            </a:r>
            <a:r>
              <a:rPr lang="en-US" sz="2400" b="1">
                <a:latin typeface="Arial" charset="0"/>
              </a:rPr>
              <a:t>–</a:t>
            </a:r>
            <a:r>
              <a:rPr lang="en-US" sz="2400" b="1">
                <a:latin typeface="Times New Roman" pitchFamily="18" charset="0"/>
              </a:rPr>
              <a:t> 18 articles x 12 months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>
                <a:latin typeface="Times New Roman" pitchFamily="18" charset="0"/>
              </a:rPr>
              <a:t>Pediatric Infectious Disease Journal - 15 articles x 12 months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>
                <a:latin typeface="Times New Roman" pitchFamily="18" charset="0"/>
              </a:rPr>
              <a:t>JAMA 8 articles x 12 months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>
                <a:latin typeface="Times New Roman" pitchFamily="18" charset="0"/>
              </a:rPr>
              <a:t>BMJ 10 articles x 52 months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>
                <a:latin typeface="Times New Roman" pitchFamily="18" charset="0"/>
              </a:rPr>
              <a:t>Archives of Pediatric and Adolescent Medicine </a:t>
            </a:r>
            <a:r>
              <a:rPr lang="en-US" sz="2400" b="1">
                <a:latin typeface="Arial" charset="0"/>
              </a:rPr>
              <a:t>–</a:t>
            </a:r>
            <a:r>
              <a:rPr lang="en-US" sz="2400" b="1">
                <a:latin typeface="Times New Roman" pitchFamily="18" charset="0"/>
              </a:rPr>
              <a:t> 10 articles x 12 months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>
                <a:latin typeface="Times New Roman" pitchFamily="18" charset="0"/>
              </a:rPr>
              <a:t>1694 article per year= 5 articles per day</a:t>
            </a:r>
          </a:p>
        </p:txBody>
      </p:sp>
    </p:spTree>
    <p:extLst>
      <p:ext uri="{BB962C8B-B14F-4D97-AF65-F5344CB8AC3E}">
        <p14:creationId xmlns:p14="http://schemas.microsoft.com/office/powerpoint/2010/main" val="411170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4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4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4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49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49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49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A498AC95-ABFC-4C93-9CE3-D51CE06D4BD4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0B3E34DE-7CF5-4C74-873C-2D4F6F28F61A}" type="slidenum">
              <a:rPr lang="ar-SA" smtClean="0">
                <a:solidFill>
                  <a:srgbClr val="000000"/>
                </a:solidFill>
              </a:rPr>
              <a:pPr eaLnBrk="1" hangingPunct="1"/>
              <a:t>30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974725"/>
          </a:xfrm>
        </p:spPr>
        <p:txBody>
          <a:bodyPr/>
          <a:lstStyle/>
          <a:p>
            <a:pPr algn="ctr" eaLnBrk="1" hangingPunct="1"/>
            <a:r>
              <a:rPr lang="en-US" b="1"/>
              <a:t>Question for diagnosis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>
                <a:solidFill>
                  <a:srgbClr val="FF9900"/>
                </a:solidFill>
              </a:rPr>
              <a:t>  </a:t>
            </a:r>
            <a:r>
              <a:rPr lang="en-US" b="1">
                <a:solidFill>
                  <a:srgbClr val="FF9900"/>
                </a:solidFill>
              </a:rPr>
              <a:t>P</a:t>
            </a:r>
            <a:r>
              <a:rPr lang="en-US"/>
              <a:t> </a:t>
            </a:r>
            <a:r>
              <a:rPr lang="en-US">
                <a:latin typeface="Arial" charset="0"/>
              </a:rPr>
              <a:t>–</a:t>
            </a:r>
            <a:r>
              <a:rPr lang="en-US"/>
              <a:t> in an otherwise healthy 15 yrs old 		boy with sore throat</a:t>
            </a:r>
          </a:p>
          <a:p>
            <a:pPr algn="l" rtl="0" eaLnBrk="1" hangingPunct="1"/>
            <a:r>
              <a:rPr lang="en-US">
                <a:solidFill>
                  <a:srgbClr val="FF9900"/>
                </a:solidFill>
              </a:rPr>
              <a:t>  </a:t>
            </a:r>
            <a:r>
              <a:rPr lang="en-US" b="1">
                <a:solidFill>
                  <a:srgbClr val="FF9900"/>
                </a:solidFill>
              </a:rPr>
              <a:t>I</a:t>
            </a:r>
            <a:r>
              <a:rPr lang="en-US"/>
              <a:t>- how does the clinical exam</a:t>
            </a:r>
          </a:p>
          <a:p>
            <a:pPr algn="l" rtl="0" eaLnBrk="1" hangingPunct="1">
              <a:buFont typeface="Wingdings" charset="2"/>
              <a:buNone/>
            </a:pPr>
            <a:endParaRPr lang="en-US"/>
          </a:p>
          <a:p>
            <a:pPr algn="l" rtl="0" eaLnBrk="1" hangingPunct="1"/>
            <a:r>
              <a:rPr lang="en-US"/>
              <a:t> </a:t>
            </a:r>
            <a:r>
              <a:rPr lang="en-US" b="1">
                <a:solidFill>
                  <a:srgbClr val="FF9900"/>
                </a:solidFill>
              </a:rPr>
              <a:t>C</a:t>
            </a:r>
            <a:r>
              <a:rPr lang="en-US"/>
              <a:t>- compare to throat culture</a:t>
            </a:r>
          </a:p>
          <a:p>
            <a:pPr algn="l" rtl="0" eaLnBrk="1" hangingPunct="1"/>
            <a:endParaRPr lang="en-US"/>
          </a:p>
          <a:p>
            <a:pPr algn="l" rtl="0" eaLnBrk="1" hangingPunct="1"/>
            <a:r>
              <a:rPr lang="en-US"/>
              <a:t> </a:t>
            </a:r>
            <a:r>
              <a:rPr lang="en-US" b="1">
                <a:solidFill>
                  <a:srgbClr val="FF9900"/>
                </a:solidFill>
              </a:rPr>
              <a:t>O</a:t>
            </a:r>
            <a:r>
              <a:rPr lang="en-US"/>
              <a:t>- In diagnosing GAS infection ?</a:t>
            </a:r>
          </a:p>
        </p:txBody>
      </p:sp>
    </p:spTree>
    <p:extLst>
      <p:ext uri="{BB962C8B-B14F-4D97-AF65-F5344CB8AC3E}">
        <p14:creationId xmlns:p14="http://schemas.microsoft.com/office/powerpoint/2010/main" val="21464611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7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6" grpId="0"/>
      <p:bldP spid="26726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019EFC9-BEF2-4B38-A05A-8E112207932E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C4BA115-0557-4EDF-8B5B-DB7822002282}" type="slidenum">
              <a:rPr lang="ar-SA" smtClean="0">
                <a:solidFill>
                  <a:srgbClr val="000000"/>
                </a:solidFill>
              </a:rPr>
              <a:pPr eaLnBrk="1" hangingPunct="1"/>
              <a:t>31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Question Prognosis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76400"/>
            <a:ext cx="8077200" cy="4876800"/>
          </a:xfrm>
        </p:spPr>
        <p:txBody>
          <a:bodyPr/>
          <a:lstStyle/>
          <a:p>
            <a:pPr marL="609600" indent="-609600" algn="l" rtl="0" eaLnBrk="1" hangingPunct="1">
              <a:buFont typeface="Wingdings" charset="2"/>
              <a:buNone/>
            </a:pPr>
            <a:r>
              <a:rPr lang="en-US">
                <a:solidFill>
                  <a:srgbClr val="FF9900"/>
                </a:solidFill>
              </a:rPr>
              <a:t>  </a:t>
            </a:r>
            <a:r>
              <a:rPr lang="en-US" b="1">
                <a:solidFill>
                  <a:srgbClr val="FF9900"/>
                </a:solidFill>
              </a:rPr>
              <a:t> P</a:t>
            </a:r>
            <a:r>
              <a:rPr lang="en-US"/>
              <a:t>- In children with Down syndrome</a:t>
            </a:r>
          </a:p>
          <a:p>
            <a:pPr marL="609600" indent="-609600" algn="l" rtl="0" eaLnBrk="1" hangingPunct="1">
              <a:buFont typeface="Wingdings" charset="2"/>
              <a:buNone/>
            </a:pPr>
            <a:endParaRPr lang="en-US"/>
          </a:p>
          <a:p>
            <a:pPr marL="609600" indent="-609600" algn="l" rtl="0" eaLnBrk="1" hangingPunct="1">
              <a:buFont typeface="Wingdings" charset="2"/>
              <a:buNone/>
            </a:pPr>
            <a:r>
              <a:rPr lang="en-US"/>
              <a:t>  </a:t>
            </a:r>
            <a:r>
              <a:rPr lang="en-US">
                <a:solidFill>
                  <a:srgbClr val="FF9900"/>
                </a:solidFill>
              </a:rPr>
              <a:t> </a:t>
            </a:r>
            <a:r>
              <a:rPr lang="en-US" b="1">
                <a:solidFill>
                  <a:srgbClr val="FF9900"/>
                </a:solidFill>
              </a:rPr>
              <a:t>I</a:t>
            </a:r>
            <a:r>
              <a:rPr lang="en-US">
                <a:solidFill>
                  <a:srgbClr val="FF9900"/>
                </a:solidFill>
              </a:rPr>
              <a:t> </a:t>
            </a:r>
            <a:r>
              <a:rPr lang="en-US"/>
              <a:t>- Is IQ an important prognostic factor</a:t>
            </a:r>
          </a:p>
          <a:p>
            <a:pPr marL="609600" indent="-609600" algn="l" rtl="0" eaLnBrk="1" hangingPunct="1">
              <a:buFont typeface="Wingdings" charset="2"/>
              <a:buNone/>
            </a:pPr>
            <a:endParaRPr lang="en-US"/>
          </a:p>
          <a:p>
            <a:pPr marL="609600" indent="-609600" algn="l" rtl="0" eaLnBrk="1" hangingPunct="1">
              <a:buFont typeface="Wingdings" charset="2"/>
              <a:buNone/>
            </a:pPr>
            <a:r>
              <a:rPr lang="en-US"/>
              <a:t>  </a:t>
            </a:r>
            <a:r>
              <a:rPr lang="en-US" b="1">
                <a:solidFill>
                  <a:srgbClr val="FF9900"/>
                </a:solidFill>
              </a:rPr>
              <a:t>C</a:t>
            </a:r>
          </a:p>
          <a:p>
            <a:pPr marL="609600" indent="-609600" algn="l" rtl="0" eaLnBrk="1" hangingPunct="1">
              <a:buFont typeface="Wingdings" charset="2"/>
              <a:buNone/>
            </a:pPr>
            <a:endParaRPr lang="en-US">
              <a:solidFill>
                <a:srgbClr val="FF9900"/>
              </a:solidFill>
            </a:endParaRPr>
          </a:p>
          <a:p>
            <a:pPr marL="609600" indent="-609600" algn="l" rtl="0" eaLnBrk="1" hangingPunct="1">
              <a:buFont typeface="Wingdings" charset="2"/>
              <a:buNone/>
            </a:pPr>
            <a:r>
              <a:rPr lang="en-US"/>
              <a:t> </a:t>
            </a:r>
            <a:r>
              <a:rPr lang="en-US">
                <a:solidFill>
                  <a:srgbClr val="FF9900"/>
                </a:solidFill>
              </a:rPr>
              <a:t> </a:t>
            </a:r>
            <a:r>
              <a:rPr lang="en-US" b="1">
                <a:solidFill>
                  <a:srgbClr val="FF9900"/>
                </a:solidFill>
              </a:rPr>
              <a:t>O</a:t>
            </a:r>
            <a:r>
              <a:rPr lang="en-US"/>
              <a:t> - In predicting Alzheimer</a:t>
            </a:r>
            <a:r>
              <a:rPr lang="en-US">
                <a:latin typeface="Arial" charset="0"/>
              </a:rPr>
              <a:t>’</a:t>
            </a:r>
            <a:r>
              <a:rPr lang="en-US"/>
              <a:t>s later in life</a:t>
            </a:r>
          </a:p>
        </p:txBody>
      </p:sp>
    </p:spTree>
    <p:extLst>
      <p:ext uri="{BB962C8B-B14F-4D97-AF65-F5344CB8AC3E}">
        <p14:creationId xmlns:p14="http://schemas.microsoft.com/office/powerpoint/2010/main" val="21134580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6829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6829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829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68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0" grpId="0"/>
      <p:bldP spid="26829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1E602015-FD91-471B-90C6-244BDB85F166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C1A8974-CD78-4E98-9121-3719E5BDACD7}" type="slidenum">
              <a:rPr lang="ar-SA" smtClean="0">
                <a:solidFill>
                  <a:srgbClr val="000000"/>
                </a:solidFill>
              </a:rPr>
              <a:pPr eaLnBrk="1" hangingPunct="1"/>
              <a:t>32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Etiology/Harm</a:t>
            </a:r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>
                <a:solidFill>
                  <a:srgbClr val="FF0000"/>
                </a:solidFill>
              </a:rPr>
              <a:t> P</a:t>
            </a:r>
            <a:r>
              <a:rPr lang="en-US"/>
              <a:t> -controlling for confounding factors,  	do otherwise healthy children</a:t>
            </a:r>
          </a:p>
          <a:p>
            <a:pPr algn="l" rtl="0" eaLnBrk="1" hangingPunct="1"/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I</a:t>
            </a:r>
            <a:r>
              <a:rPr lang="en-US"/>
              <a:t> -exposed in utero to cocaine</a:t>
            </a:r>
          </a:p>
          <a:p>
            <a:pPr algn="l" rtl="0" eaLnBrk="1" hangingPunct="1"/>
            <a:r>
              <a:rPr lang="en-US">
                <a:solidFill>
                  <a:srgbClr val="FF0000"/>
                </a:solidFill>
              </a:rPr>
              <a:t>C</a:t>
            </a:r>
            <a:r>
              <a:rPr lang="en-US"/>
              <a:t> - compared to children not exposed</a:t>
            </a:r>
          </a:p>
          <a:p>
            <a:pPr algn="l" rtl="0" eaLnBrk="1" hangingPunct="1"/>
            <a:r>
              <a:rPr lang="en-US">
                <a:solidFill>
                  <a:srgbClr val="FF0000"/>
                </a:solidFill>
              </a:rPr>
              <a:t>O</a:t>
            </a:r>
            <a:r>
              <a:rPr lang="en-US"/>
              <a:t> - have increased incidence of  	learning disabilities at age six years?</a:t>
            </a:r>
          </a:p>
        </p:txBody>
      </p:sp>
    </p:spTree>
    <p:extLst>
      <p:ext uri="{BB962C8B-B14F-4D97-AF65-F5344CB8AC3E}">
        <p14:creationId xmlns:p14="http://schemas.microsoft.com/office/powerpoint/2010/main" val="5460810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9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9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9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4" grpId="0"/>
      <p:bldP spid="26931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D29FE0FF-DE26-4A30-B3CF-9BF39D303718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5843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54E7551-6EEF-44E8-9397-CFF3BC4BF40B}" type="slidenum">
              <a:rPr lang="ar-SA" smtClean="0">
                <a:solidFill>
                  <a:srgbClr val="000000"/>
                </a:solidFill>
              </a:rPr>
              <a:pPr eaLnBrk="1" hangingPunct="1"/>
              <a:t>33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358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59" t="20752" r="39473" b="72510"/>
          <a:stretch>
            <a:fillRect/>
          </a:stretch>
        </p:blipFill>
        <p:spPr bwMode="auto">
          <a:xfrm>
            <a:off x="249238" y="749300"/>
            <a:ext cx="86836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59" t="27379" r="39473" b="49506"/>
          <a:stretch>
            <a:fillRect/>
          </a:stretch>
        </p:blipFill>
        <p:spPr bwMode="auto">
          <a:xfrm>
            <a:off x="244475" y="2406650"/>
            <a:ext cx="8683625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5847" name="Group 4"/>
          <p:cNvGrpSpPr>
            <a:grpSpLocks/>
          </p:cNvGrpSpPr>
          <p:nvPr/>
        </p:nvGrpSpPr>
        <p:grpSpPr bwMode="auto">
          <a:xfrm>
            <a:off x="257175" y="1941513"/>
            <a:ext cx="8683625" cy="76200"/>
            <a:chOff x="480" y="912"/>
            <a:chExt cx="4896" cy="48"/>
          </a:xfrm>
        </p:grpSpPr>
        <p:sp>
          <p:nvSpPr>
            <p:cNvPr id="35850" name="Line 5"/>
            <p:cNvSpPr>
              <a:spLocks noChangeShapeType="1"/>
            </p:cNvSpPr>
            <p:nvPr/>
          </p:nvSpPr>
          <p:spPr bwMode="auto">
            <a:xfrm>
              <a:off x="480" y="912"/>
              <a:ext cx="4896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r" rtl="1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851" name="Line 6"/>
            <p:cNvSpPr>
              <a:spLocks noChangeShapeType="1"/>
            </p:cNvSpPr>
            <p:nvPr/>
          </p:nvSpPr>
          <p:spPr bwMode="auto">
            <a:xfrm>
              <a:off x="480" y="960"/>
              <a:ext cx="489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r" rtl="1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pic>
        <p:nvPicPr>
          <p:cNvPr id="35848" name="Picture 7" descr="bqhjyq1t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846138"/>
            <a:ext cx="357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9" name="Picture 8" descr="bqhjyq1t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5899150"/>
            <a:ext cx="3571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02438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04F0EE76-1B7B-454E-9269-234A28BFD9FA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86511C87-9AFD-43CC-BF45-8C7AE1D83771}" type="slidenum">
              <a:rPr lang="ar-SA" smtClean="0">
                <a:solidFill>
                  <a:srgbClr val="000000"/>
                </a:solidFill>
              </a:rPr>
              <a:pPr eaLnBrk="1" hangingPunct="1"/>
              <a:t>34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charset="2"/>
              <a:buNone/>
            </a:pPr>
            <a:r>
              <a:rPr lang="en-US" sz="7200" b="1"/>
              <a:t>THANK YOU </a:t>
            </a:r>
          </a:p>
          <a:p>
            <a:pPr algn="ctr" eaLnBrk="1" hangingPunct="1">
              <a:buFont typeface="Wingdings" charset="2"/>
              <a:buNone/>
            </a:pPr>
            <a:r>
              <a:rPr lang="en-US" sz="7200" b="1"/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1904667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D4EE9767-9F2B-4C3C-B84D-9E7B0FA211DD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789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789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CC8B32D8-A5F9-45B4-A7D9-1846AEA02D7C}" type="slidenum">
              <a:rPr lang="ar-SA" smtClean="0">
                <a:solidFill>
                  <a:srgbClr val="000000"/>
                </a:solidFill>
              </a:rPr>
              <a:pPr eaLnBrk="1" hangingPunct="1"/>
              <a:t>35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45090" name="Rectangle 2"/>
          <p:cNvSpPr>
            <a:spLocks noChangeArrowheads="1"/>
          </p:cNvSpPr>
          <p:nvPr/>
        </p:nvSpPr>
        <p:spPr bwMode="auto">
          <a:xfrm>
            <a:off x="12192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00050" indent="-4000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90000"/>
              <a:buFont typeface="BD Symbols" pitchFamily="2" charset="2"/>
              <a:buNone/>
            </a:pPr>
            <a:r>
              <a:rPr kumimoji="1" lang="en-US" sz="32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</a:p>
        </p:txBody>
      </p:sp>
      <p:sp>
        <p:nvSpPr>
          <p:cNvPr id="345091" name="Rectangle 3"/>
          <p:cNvSpPr>
            <a:spLocks noChangeArrowheads="1"/>
          </p:cNvSpPr>
          <p:nvPr/>
        </p:nvSpPr>
        <p:spPr bwMode="auto">
          <a:xfrm>
            <a:off x="2667000" y="36576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FF0000"/>
                </a:solidFill>
                <a:latin typeface="Arial Black" charset="0"/>
                <a:cs typeface="Times New Roman" pitchFamily="18" charset="0"/>
              </a:rPr>
              <a:t>cquire</a:t>
            </a: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the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best evidence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5092" name="Rectangle 4"/>
          <p:cNvSpPr>
            <a:spLocks noChangeArrowheads="1"/>
          </p:cNvSpPr>
          <p:nvPr/>
        </p:nvSpPr>
        <p:spPr bwMode="auto">
          <a:xfrm>
            <a:off x="5791200" y="36576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ppraise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the evidence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5093" name="Rectangle 5"/>
          <p:cNvSpPr>
            <a:spLocks noChangeArrowheads="1"/>
          </p:cNvSpPr>
          <p:nvPr/>
        </p:nvSpPr>
        <p:spPr bwMode="auto">
          <a:xfrm>
            <a:off x="6096000" y="52578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pply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evidence to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patient care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5094" name="Rectangle 6"/>
          <p:cNvSpPr>
            <a:spLocks noChangeArrowheads="1"/>
          </p:cNvSpPr>
          <p:nvPr/>
        </p:nvSpPr>
        <p:spPr bwMode="auto">
          <a:xfrm>
            <a:off x="914400" y="20574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ssess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your patient</a:t>
            </a:r>
          </a:p>
        </p:txBody>
      </p:sp>
      <p:sp>
        <p:nvSpPr>
          <p:cNvPr id="345095" name="Rectangle 7"/>
          <p:cNvSpPr>
            <a:spLocks noChangeArrowheads="1"/>
          </p:cNvSpPr>
          <p:nvPr/>
        </p:nvSpPr>
        <p:spPr bwMode="auto">
          <a:xfrm>
            <a:off x="4191000" y="20574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sk</a:t>
            </a: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clinical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questions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5096" name="AutoShape 8"/>
          <p:cNvSpPr>
            <a:spLocks noChangeArrowheads="1"/>
          </p:cNvSpPr>
          <p:nvPr/>
        </p:nvSpPr>
        <p:spPr bwMode="auto">
          <a:xfrm rot="-2051441">
            <a:off x="3886200" y="5486400"/>
            <a:ext cx="1676400" cy="1143000"/>
          </a:xfrm>
          <a:prstGeom prst="curvedRightArrow">
            <a:avLst>
              <a:gd name="adj1" fmla="val 9560"/>
              <a:gd name="adj2" fmla="val 25069"/>
              <a:gd name="adj3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7900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/>
              <a:t>EBM Method</a:t>
            </a:r>
          </a:p>
        </p:txBody>
      </p:sp>
      <p:sp>
        <p:nvSpPr>
          <p:cNvPr id="345098" name="AutoShape 10"/>
          <p:cNvSpPr>
            <a:spLocks noChangeArrowheads="1"/>
          </p:cNvSpPr>
          <p:nvPr/>
        </p:nvSpPr>
        <p:spPr bwMode="auto">
          <a:xfrm rot="-2051441">
            <a:off x="762000" y="3886200"/>
            <a:ext cx="1676400" cy="1143000"/>
          </a:xfrm>
          <a:prstGeom prst="curvedRightArrow">
            <a:avLst>
              <a:gd name="adj1" fmla="val 9560"/>
              <a:gd name="adj2" fmla="val 25069"/>
              <a:gd name="adj3" fmla="val 5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45099" name="AutoShape 11"/>
          <p:cNvSpPr>
            <a:spLocks noChangeArrowheads="1"/>
          </p:cNvSpPr>
          <p:nvPr/>
        </p:nvSpPr>
        <p:spPr bwMode="auto">
          <a:xfrm>
            <a:off x="3429000" y="25908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45100" name="AutoShape 12"/>
          <p:cNvSpPr>
            <a:spLocks noChangeArrowheads="1"/>
          </p:cNvSpPr>
          <p:nvPr/>
        </p:nvSpPr>
        <p:spPr bwMode="auto">
          <a:xfrm>
            <a:off x="5105400" y="41148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0629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5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5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5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5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5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4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5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45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0" grpId="0" autoUpdateAnimBg="0"/>
      <p:bldP spid="345091" grpId="0" animBg="1" autoUpdateAnimBg="0"/>
      <p:bldP spid="345092" grpId="0" animBg="1" autoUpdateAnimBg="0"/>
      <p:bldP spid="345093" grpId="0" animBg="1" autoUpdateAnimBg="0"/>
      <p:bldP spid="345094" grpId="0" animBg="1" autoUpdateAnimBg="0"/>
      <p:bldP spid="345095" grpId="0" animBg="1" autoUpdateAnimBg="0"/>
      <p:bldP spid="345096" grpId="0" animBg="1"/>
      <p:bldP spid="345098" grpId="0" animBg="1"/>
      <p:bldP spid="345099" grpId="0" animBg="1"/>
      <p:bldP spid="34510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14BD7120-C26D-4018-B11F-6618B3B90B15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A58DC9B5-B26A-4EC6-85EE-693C9F1E98BE}" type="slidenum">
              <a:rPr lang="ar-SA" smtClean="0">
                <a:solidFill>
                  <a:srgbClr val="000000"/>
                </a:solidFill>
              </a:rPr>
              <a:pPr eaLnBrk="1" hangingPunct="1"/>
              <a:t>36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/>
              <a:t>How to Learn About Best Information Resources?</a:t>
            </a:r>
          </a:p>
        </p:txBody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  <a:p>
            <a:pPr algn="l" rtl="0" eaLnBrk="1" hangingPunct="1"/>
            <a:r>
              <a:rPr lang="en-US"/>
              <a:t>From librarians (hands-on training)</a:t>
            </a:r>
          </a:p>
          <a:p>
            <a:pPr algn="l" rtl="0" eaLnBrk="1" hangingPunct="1"/>
            <a:r>
              <a:rPr lang="en-US"/>
              <a:t>From experts in medical informatics</a:t>
            </a:r>
          </a:p>
          <a:p>
            <a:pPr algn="l" rtl="0" eaLnBrk="1" hangingPunct="1"/>
            <a:r>
              <a:rPr lang="en-US"/>
              <a:t>Courses/ Tutorials</a:t>
            </a:r>
          </a:p>
          <a:p>
            <a:pPr eaLnBrk="1" hangingPunct="1"/>
            <a:endParaRPr lang="en-US"/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274565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FFE98896-9318-4614-BBB8-958AAB28915E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18967F3C-5DF6-4AF6-84F2-1890E82C6C5B}" type="slidenum">
              <a:rPr lang="ar-SA" smtClean="0">
                <a:solidFill>
                  <a:srgbClr val="000000"/>
                </a:solidFill>
              </a:rPr>
              <a:pPr eaLnBrk="1" hangingPunct="1"/>
              <a:t>37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295400"/>
          </a:xfrm>
        </p:spPr>
        <p:txBody>
          <a:bodyPr/>
          <a:lstStyle/>
          <a:p>
            <a:pPr eaLnBrk="1" hangingPunct="1"/>
            <a:r>
              <a:rPr lang="en-US"/>
              <a:t>Searching for Answers: </a:t>
            </a:r>
            <a:br>
              <a:rPr lang="en-US"/>
            </a:br>
            <a:r>
              <a:rPr lang="en-US" sz="3200"/>
              <a:t>The </a:t>
            </a:r>
            <a:r>
              <a:rPr lang="en-US" sz="3200">
                <a:latin typeface="Arial" charset="0"/>
              </a:rPr>
              <a:t>“</a:t>
            </a:r>
            <a:r>
              <a:rPr lang="en-US" sz="3200"/>
              <a:t>4S</a:t>
            </a:r>
            <a:r>
              <a:rPr lang="en-US" sz="3200">
                <a:latin typeface="Arial" charset="0"/>
              </a:rPr>
              <a:t>”</a:t>
            </a:r>
            <a:r>
              <a:rPr lang="en-US" sz="3200"/>
              <a:t> Approach of Haynes</a:t>
            </a:r>
            <a:br>
              <a:rPr lang="en-US" sz="3600"/>
            </a:br>
            <a:r>
              <a:rPr lang="en-US" sz="1800">
                <a:solidFill>
                  <a:schemeClr val="tx1"/>
                </a:solidFill>
              </a:rPr>
              <a:t>Haynes RB: EBMH 2001;4:47 and ACP Journal Club 2001;134:A11</a:t>
            </a:r>
            <a:endParaRPr lang="en-US"/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154987" cy="43434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sz="2800">
                <a:solidFill>
                  <a:schemeClr val="tx2"/>
                </a:solidFill>
              </a:rPr>
              <a:t>Systems</a:t>
            </a:r>
            <a:r>
              <a:rPr lang="en-US" sz="2800"/>
              <a:t> (comprehensive resources)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sz="2400"/>
              <a:t>Clinical Evidence (</a:t>
            </a:r>
            <a:r>
              <a:rPr lang="en-US" sz="2400">
                <a:hlinkClick r:id="rId2"/>
              </a:rPr>
              <a:t>www.clinicalevidence.com</a:t>
            </a:r>
            <a:r>
              <a:rPr lang="en-US" sz="2400"/>
              <a:t>)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sz="2400"/>
              <a:t>Collection of evidence-based guidelines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800">
                <a:solidFill>
                  <a:schemeClr val="tx2"/>
                </a:solidFill>
              </a:rPr>
              <a:t>Synopses</a:t>
            </a:r>
            <a:r>
              <a:rPr lang="en-US" sz="2800"/>
              <a:t> (structured abstracts)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sz="2400"/>
              <a:t>Evidence-Based Mental Health (</a:t>
            </a:r>
            <a:r>
              <a:rPr lang="en-US" sz="2400">
                <a:solidFill>
                  <a:schemeClr val="tx2"/>
                </a:solidFill>
                <a:hlinkClick r:id="rId3"/>
              </a:rPr>
              <a:t>http://ebmh.bmjjournals.com/</a:t>
            </a:r>
            <a:r>
              <a:rPr lang="en-US" sz="2400">
                <a:solidFill>
                  <a:schemeClr val="tx2"/>
                </a:solidFill>
              </a:rPr>
              <a:t>)</a:t>
            </a:r>
            <a:endParaRPr lang="en-US" sz="2400"/>
          </a:p>
          <a:p>
            <a:pPr lvl="1" algn="l" rtl="0" eaLnBrk="1" hangingPunct="1">
              <a:lnSpc>
                <a:spcPct val="90000"/>
              </a:lnSpc>
            </a:pPr>
            <a:r>
              <a:rPr lang="en-US" sz="2400"/>
              <a:t>ACP Journal Club (</a:t>
            </a:r>
            <a:r>
              <a:rPr lang="en-US" sz="2400">
                <a:hlinkClick r:id="rId4"/>
              </a:rPr>
              <a:t>www.acpjc.org</a:t>
            </a:r>
            <a:r>
              <a:rPr lang="en-US" sz="2400"/>
              <a:t>)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800">
                <a:solidFill>
                  <a:schemeClr val="tx2"/>
                </a:solidFill>
              </a:rPr>
              <a:t>Syntheses</a:t>
            </a:r>
            <a:r>
              <a:rPr lang="en-US" sz="2800"/>
              <a:t> (systematic reviews)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sz="2400"/>
              <a:t>Cochrane Database (OVID)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sz="2400"/>
              <a:t>DARE (</a:t>
            </a:r>
            <a:r>
              <a:rPr lang="en-US" sz="2400">
                <a:hlinkClick r:id="rId5"/>
              </a:rPr>
              <a:t>http://agatha.york.ac.uk/darehp.htm</a:t>
            </a:r>
            <a:r>
              <a:rPr lang="en-US" sz="2400"/>
              <a:t>)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800">
                <a:solidFill>
                  <a:schemeClr val="tx2"/>
                </a:solidFill>
              </a:rPr>
              <a:t>Studies</a:t>
            </a:r>
            <a:r>
              <a:rPr lang="en-US" sz="2800"/>
              <a:t> (original research)</a:t>
            </a:r>
          </a:p>
          <a:p>
            <a:pPr algn="l" rtl="0" eaLnBrk="1" hangingPunct="1">
              <a:lnSpc>
                <a:spcPct val="90000"/>
              </a:lnSpc>
              <a:buFont typeface="Wingdings" charset="2"/>
              <a:buNone/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898828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F40E9D5A-9BFF-419F-9C82-9CBE99B46DEB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63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BE39BEEB-0BFB-4648-AA73-31371BBD519A}" type="slidenum">
              <a:rPr lang="ar-SA" smtClean="0">
                <a:solidFill>
                  <a:srgbClr val="000000"/>
                </a:solidFill>
              </a:rPr>
              <a:pPr eaLnBrk="1" hangingPunct="1"/>
              <a:t>38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4096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22325"/>
            <a:ext cx="8382000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5143299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25F49A7-8E97-4A91-B3D6-025FB02D185A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1987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C6985357-62BB-47BB-A27B-479671C3F216}" type="slidenum">
              <a:rPr lang="ar-SA" smtClean="0">
                <a:solidFill>
                  <a:srgbClr val="000000"/>
                </a:solidFill>
              </a:rPr>
              <a:pPr eaLnBrk="1" hangingPunct="1"/>
              <a:t>39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41989" name="Picture 2" descr="2FF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2133600" cy="531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 Box 3"/>
          <p:cNvSpPr txBox="1">
            <a:spLocks noChangeArrowheads="1"/>
          </p:cNvSpPr>
          <p:nvPr/>
        </p:nvSpPr>
        <p:spPr bwMode="auto">
          <a:xfrm>
            <a:off x="3276600" y="1295400"/>
            <a:ext cx="5638800" cy="701675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Ideal, still theoretical, links EMR to best research evidence, always updated, drills down</a:t>
            </a:r>
          </a:p>
        </p:txBody>
      </p:sp>
      <p:sp>
        <p:nvSpPr>
          <p:cNvPr id="41991" name="Text Box 4"/>
          <p:cNvSpPr txBox="1">
            <a:spLocks noChangeArrowheads="1"/>
          </p:cNvSpPr>
          <p:nvPr/>
        </p:nvSpPr>
        <p:spPr bwMode="auto">
          <a:xfrm>
            <a:off x="3200400" y="2397125"/>
            <a:ext cx="5638800" cy="7016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Provide enough information to support a clinical action</a:t>
            </a:r>
          </a:p>
        </p:txBody>
      </p:sp>
      <p:sp>
        <p:nvSpPr>
          <p:cNvPr id="41992" name="Text Box 5"/>
          <p:cNvSpPr txBox="1">
            <a:spLocks noChangeArrowheads="1"/>
          </p:cNvSpPr>
          <p:nvPr/>
        </p:nvSpPr>
        <p:spPr bwMode="auto">
          <a:xfrm>
            <a:off x="3403600" y="3251200"/>
            <a:ext cx="5486400" cy="1006475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More details, summaries based on exhaustive search for evidence, explicit scientific reviews, and systematic assembly of evidence</a:t>
            </a:r>
          </a:p>
        </p:txBody>
      </p:sp>
      <p:sp>
        <p:nvSpPr>
          <p:cNvPr id="41993" name="Text Box 6"/>
          <p:cNvSpPr txBox="1">
            <a:spLocks noChangeArrowheads="1"/>
          </p:cNvSpPr>
          <p:nvPr/>
        </p:nvSpPr>
        <p:spPr bwMode="auto">
          <a:xfrm>
            <a:off x="3619500" y="4406900"/>
            <a:ext cx="5295900" cy="701675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When all above fails, more recent or not reviewed topics</a:t>
            </a:r>
          </a:p>
        </p:txBody>
      </p:sp>
      <p:sp>
        <p:nvSpPr>
          <p:cNvPr id="41994" name="AutoShape 7"/>
          <p:cNvSpPr>
            <a:spLocks noChangeArrowheads="1"/>
          </p:cNvSpPr>
          <p:nvPr/>
        </p:nvSpPr>
        <p:spPr bwMode="auto">
          <a:xfrm>
            <a:off x="2209800" y="15240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995" name="AutoShape 8"/>
          <p:cNvSpPr>
            <a:spLocks noChangeArrowheads="1"/>
          </p:cNvSpPr>
          <p:nvPr/>
        </p:nvSpPr>
        <p:spPr bwMode="auto">
          <a:xfrm>
            <a:off x="2133600" y="25908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996" name="AutoShape 9"/>
          <p:cNvSpPr>
            <a:spLocks noChangeArrowheads="1"/>
          </p:cNvSpPr>
          <p:nvPr/>
        </p:nvSpPr>
        <p:spPr bwMode="auto">
          <a:xfrm>
            <a:off x="2349500" y="35306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1997" name="AutoShape 10"/>
          <p:cNvSpPr>
            <a:spLocks noChangeArrowheads="1"/>
          </p:cNvSpPr>
          <p:nvPr/>
        </p:nvSpPr>
        <p:spPr bwMode="auto">
          <a:xfrm>
            <a:off x="2514600" y="4572000"/>
            <a:ext cx="990600" cy="304800"/>
          </a:xfrm>
          <a:prstGeom prst="rightArrow">
            <a:avLst>
              <a:gd name="adj1" fmla="val 50000"/>
              <a:gd name="adj2" fmla="val 8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98157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D2DFC65E-602C-43D8-B845-95A96B95184A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FD89ED1C-56CF-420A-98AA-1CABBE9411E0}" type="slidenum">
              <a:rPr lang="ar-SA" smtClean="0">
                <a:solidFill>
                  <a:srgbClr val="000000"/>
                </a:solidFill>
              </a:rPr>
              <a:pPr eaLnBrk="1" hangingPunct="1"/>
              <a:t>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HISTORY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/>
              <a:t>MIDDEL 19 CENTURY IN FRANCE MEDICAL SCHOOL</a:t>
            </a:r>
          </a:p>
          <a:p>
            <a:pPr algn="l" rtl="0" eaLnBrk="1" hangingPunct="1"/>
            <a:r>
              <a:rPr lang="en-US"/>
              <a:t>EBM WAS CREATED M.C MASTER UNIVERSITY 1980</a:t>
            </a:r>
          </a:p>
          <a:p>
            <a:pPr algn="l" rtl="0" eaLnBrk="1" hangingPunct="1"/>
            <a:r>
              <a:rPr lang="en-US"/>
              <a:t>It was initially proposed by </a:t>
            </a:r>
            <a:r>
              <a:rPr lang="en-US">
                <a:hlinkClick r:id="rId2"/>
              </a:rPr>
              <a:t>Dr. David Sackett</a:t>
            </a:r>
            <a:r>
              <a:rPr lang="en-US"/>
              <a:t> and colleagues at McMasters University in Ontario, Canada.</a:t>
            </a:r>
            <a:r>
              <a:rPr lang="en-US">
                <a:latin typeface="Arial" charset="0"/>
              </a:rPr>
              <a:t> </a:t>
            </a:r>
            <a:r>
              <a:rPr lang="en-US"/>
              <a:t> </a:t>
            </a:r>
          </a:p>
          <a:p>
            <a:pPr algn="l" rtl="0"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9902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6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46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46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46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6" grpId="0"/>
      <p:bldP spid="24678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D2F9F487-841D-4E95-A946-3EDBF85BDA37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301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14018E8-DFEE-4E60-9BB9-057231B6FD9D}" type="slidenum">
              <a:rPr lang="ar-SA" smtClean="0">
                <a:solidFill>
                  <a:srgbClr val="000000"/>
                </a:solidFill>
              </a:rPr>
              <a:pPr eaLnBrk="1" hangingPunct="1"/>
              <a:t>40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3013" name="Title 1"/>
          <p:cNvSpPr>
            <a:spLocks noGrp="1"/>
          </p:cNvSpPr>
          <p:nvPr>
            <p:ph type="title" idx="4294967295"/>
          </p:nvPr>
        </p:nvSpPr>
        <p:spPr>
          <a:xfrm>
            <a:off x="1150938" y="500063"/>
            <a:ext cx="7793037" cy="901700"/>
          </a:xfrm>
        </p:spPr>
        <p:txBody>
          <a:bodyPr lIns="0" rIns="0" bIns="0"/>
          <a:lstStyle/>
          <a:p>
            <a:pPr eaLnBrk="1" hangingPunct="1"/>
            <a:r>
              <a:rPr lang="en-GB" sz="3900"/>
              <a:t>EBM hierarchy Haynes 5S pyramid</a:t>
            </a:r>
          </a:p>
        </p:txBody>
      </p:sp>
      <p:pic>
        <p:nvPicPr>
          <p:cNvPr id="43014" name="Picture 4" descr="5SSlid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238" y="1643063"/>
            <a:ext cx="6767512" cy="507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15286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B56C72D-7A27-4915-AC49-7C7B7DCAA6C9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40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40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D06D533-7C04-4FA8-B559-569939345C38}" type="slidenum">
              <a:rPr lang="ar-SA" smtClean="0">
                <a:solidFill>
                  <a:srgbClr val="000000"/>
                </a:solidFill>
              </a:rPr>
              <a:pPr eaLnBrk="1" hangingPunct="1"/>
              <a:t>41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b="1"/>
              <a:t>Systems</a:t>
            </a:r>
          </a:p>
        </p:txBody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16113"/>
            <a:ext cx="8001000" cy="41148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2400" b="1"/>
              <a:t>Clinical Evidence (BMJ)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sz="2000"/>
              <a:t>URL: </a:t>
            </a:r>
            <a:r>
              <a:rPr lang="en-US" sz="2000">
                <a:hlinkClick r:id="rId2"/>
              </a:rPr>
              <a:t>http://www.clinicalevidence.com</a:t>
            </a:r>
            <a:endParaRPr lang="en-US" sz="2000"/>
          </a:p>
          <a:p>
            <a:pPr lvl="1" algn="l" rtl="0" eaLnBrk="1" hangingPunct="1">
              <a:lnSpc>
                <a:spcPct val="80000"/>
              </a:lnSpc>
            </a:pPr>
            <a:r>
              <a:rPr lang="en-US" sz="2000"/>
              <a:t>Contains limited range of clinical questions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/>
              <a:t>PIER</a:t>
            </a:r>
            <a:r>
              <a:rPr lang="en-US" sz="2400"/>
              <a:t> (the Physician</a:t>
            </a:r>
            <a:r>
              <a:rPr lang="en-US" sz="2400">
                <a:latin typeface="Arial" charset="0"/>
              </a:rPr>
              <a:t>’</a:t>
            </a:r>
            <a:r>
              <a:rPr lang="en-US" sz="2400"/>
              <a:t>s Information and Education Resource) by ACP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sz="2000"/>
              <a:t>URL: </a:t>
            </a:r>
            <a:r>
              <a:rPr lang="en-US" sz="2000">
                <a:hlinkClick r:id="rId3"/>
              </a:rPr>
              <a:t>http://pier.acponline.org</a:t>
            </a:r>
            <a:r>
              <a:rPr lang="en-US" sz="2000"/>
              <a:t> 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sz="2000"/>
              <a:t>Only for members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/>
              <a:t>UpToDate</a:t>
            </a:r>
            <a:r>
              <a:rPr lang="en-US" sz="2400" b="1">
                <a:latin typeface="Arial" charset="0"/>
              </a:rPr>
              <a:t>®</a:t>
            </a:r>
            <a:endParaRPr lang="en-US" sz="2400" b="1"/>
          </a:p>
          <a:p>
            <a:pPr lvl="1" algn="l" rtl="0" eaLnBrk="1" hangingPunct="1">
              <a:lnSpc>
                <a:spcPct val="80000"/>
              </a:lnSpc>
            </a:pPr>
            <a:r>
              <a:rPr lang="en-US" sz="2000"/>
              <a:t>URL: </a:t>
            </a:r>
            <a:r>
              <a:rPr lang="en-US" sz="2000">
                <a:hlinkClick r:id="rId4"/>
              </a:rPr>
              <a:t>http://www.uptodate.com</a:t>
            </a:r>
            <a:r>
              <a:rPr lang="en-US" sz="2000"/>
              <a:t> 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sz="2000"/>
              <a:t>Updated quarterly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sz="2000"/>
              <a:t>Extensively referenced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2400" b="1"/>
              <a:t>ACP Medicine</a:t>
            </a:r>
            <a:r>
              <a:rPr lang="en-US" sz="2400"/>
              <a:t> (Formerly Scientific American Medicine)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sz="2000"/>
              <a:t>URL: </a:t>
            </a:r>
            <a:r>
              <a:rPr lang="en-US" sz="2000">
                <a:hlinkClick r:id="rId5"/>
              </a:rPr>
              <a:t>http://www.acpmedicine.com</a:t>
            </a:r>
            <a:endParaRPr lang="en-US" sz="2000"/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2400"/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8341574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6D5396C1-F550-4AE6-ADD7-F005B1E670A7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50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E63DAECB-CE69-445E-BFD6-0BF344196BD9}" type="slidenum">
              <a:rPr lang="ar-SA" smtClean="0">
                <a:solidFill>
                  <a:srgbClr val="000000"/>
                </a:solidFill>
              </a:rPr>
              <a:pPr eaLnBrk="1" hangingPunct="1"/>
              <a:t>42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b="1"/>
              <a:t>Systems (Cont</a:t>
            </a:r>
            <a:r>
              <a:rPr lang="en-US" b="1">
                <a:latin typeface="Arial" charset="0"/>
              </a:rPr>
              <a:t>’</a:t>
            </a:r>
            <a:r>
              <a:rPr lang="en-US" b="1"/>
              <a:t>ed)</a:t>
            </a:r>
          </a:p>
        </p:txBody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785225" cy="4525963"/>
          </a:xfrm>
        </p:spPr>
        <p:txBody>
          <a:bodyPr/>
          <a:lstStyle/>
          <a:p>
            <a:pPr algn="l" rtl="0" eaLnBrk="1" hangingPunct="1"/>
            <a:r>
              <a:rPr lang="en-US" sz="2800" b="1"/>
              <a:t>Harrison</a:t>
            </a:r>
            <a:r>
              <a:rPr lang="en-US" sz="2800" b="1">
                <a:latin typeface="Arial" charset="0"/>
              </a:rPr>
              <a:t>’</a:t>
            </a:r>
            <a:r>
              <a:rPr lang="en-US" sz="2800" b="1"/>
              <a:t>s Principles of Internal Medicine</a:t>
            </a:r>
          </a:p>
          <a:p>
            <a:pPr lvl="1" algn="l" rtl="0" eaLnBrk="1" hangingPunct="1"/>
            <a:r>
              <a:rPr lang="en-US" sz="2400"/>
              <a:t>URL: </a:t>
            </a:r>
            <a:r>
              <a:rPr lang="en-US" sz="2400">
                <a:hlinkClick r:id="rId2"/>
              </a:rPr>
              <a:t>http://www.harrisonsmed.com</a:t>
            </a:r>
            <a:r>
              <a:rPr lang="en-US" sz="2400"/>
              <a:t> </a:t>
            </a:r>
          </a:p>
          <a:p>
            <a:pPr lvl="1" algn="l" rtl="0" eaLnBrk="1" hangingPunct="1"/>
            <a:r>
              <a:rPr lang="en-US" sz="2400"/>
              <a:t>Only updated every 3 years</a:t>
            </a:r>
          </a:p>
          <a:p>
            <a:pPr algn="l" rtl="0" eaLnBrk="1" hangingPunct="1"/>
            <a:r>
              <a:rPr lang="en-US" sz="2800" b="1"/>
              <a:t>Evidence Based on Call</a:t>
            </a:r>
            <a:r>
              <a:rPr lang="en-US" sz="2800"/>
              <a:t> </a:t>
            </a:r>
          </a:p>
          <a:p>
            <a:pPr lvl="1" algn="l" rtl="0" eaLnBrk="1" hangingPunct="1"/>
            <a:r>
              <a:rPr lang="en-US" sz="2400"/>
              <a:t>URL: </a:t>
            </a:r>
            <a:r>
              <a:rPr lang="en-US" sz="2400">
                <a:hlinkClick r:id="rId3"/>
              </a:rPr>
              <a:t>http://www.eboncall.org/content.jsp.htm</a:t>
            </a:r>
            <a:endParaRPr lang="en-US" sz="2400"/>
          </a:p>
          <a:p>
            <a:pPr algn="l" rtl="0" eaLnBrk="1" hangingPunct="1"/>
            <a:r>
              <a:rPr lang="en-US" sz="2800" b="1"/>
              <a:t>Evidence-Based Pediatrics and Child Health</a:t>
            </a:r>
          </a:p>
          <a:p>
            <a:pPr lvl="1" algn="l" rtl="0" eaLnBrk="1" hangingPunct="1"/>
            <a:r>
              <a:rPr lang="en-US" sz="2400"/>
              <a:t>URL: </a:t>
            </a:r>
            <a:r>
              <a:rPr lang="en-US" sz="2400">
                <a:hlinkClick r:id="rId4"/>
              </a:rPr>
              <a:t>http://www.evidbasedpediatrics.com</a:t>
            </a:r>
            <a:r>
              <a:rPr lang="en-US" sz="2400"/>
              <a:t> </a:t>
            </a:r>
          </a:p>
          <a:p>
            <a:pPr algn="l" rtl="0" eaLnBrk="1" hangingPunct="1"/>
            <a:r>
              <a:rPr lang="en-US" sz="2800" b="1"/>
              <a:t>Evidence Based Cardiology</a:t>
            </a:r>
          </a:p>
          <a:p>
            <a:pPr lvl="1" algn="l" rtl="0" eaLnBrk="1" hangingPunct="1"/>
            <a:r>
              <a:rPr lang="en-US" sz="2400"/>
              <a:t>URL: </a:t>
            </a:r>
            <a:r>
              <a:rPr lang="en-US" sz="2400">
                <a:hlinkClick r:id="rId5"/>
              </a:rPr>
              <a:t>http://www.evidencebasedcardiology.com/</a:t>
            </a:r>
            <a:r>
              <a:rPr lang="en-US" sz="2400"/>
              <a:t> </a:t>
            </a:r>
          </a:p>
          <a:p>
            <a:pPr algn="l" rtl="0" eaLnBrk="1" hangingPunct="1"/>
            <a:endParaRPr lang="en-US" sz="2800"/>
          </a:p>
          <a:p>
            <a:pPr algn="l" rtl="0" eaLnBrk="1" hangingPunct="1"/>
            <a:endParaRPr lang="en-US" sz="2800"/>
          </a:p>
        </p:txBody>
      </p:sp>
      <p:sp>
        <p:nvSpPr>
          <p:cNvPr id="45063" name="Text Box 4"/>
          <p:cNvSpPr txBox="1">
            <a:spLocks noChangeArrowheads="1"/>
          </p:cNvSpPr>
          <p:nvPr/>
        </p:nvSpPr>
        <p:spPr bwMode="auto">
          <a:xfrm>
            <a:off x="228600" y="5943600"/>
            <a:ext cx="8686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OVID</a:t>
            </a:r>
            <a:r>
              <a:rPr lang="en-US" sz="2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includes and links EBMR (Cochrane, ACP Journal Club, the Database of Abstracts of Reviews of Evidence (DARE), and Medline</a:t>
            </a:r>
          </a:p>
        </p:txBody>
      </p:sp>
    </p:spTree>
    <p:extLst>
      <p:ext uri="{BB962C8B-B14F-4D97-AF65-F5344CB8AC3E}">
        <p14:creationId xmlns:p14="http://schemas.microsoft.com/office/powerpoint/2010/main" val="4221394725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82A88DC7-FC62-49FD-A773-8C7BF2259DF7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60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60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FD51E91C-275E-4789-9CDF-09FC4A3C31C9}" type="slidenum">
              <a:rPr lang="ar-SA" smtClean="0">
                <a:solidFill>
                  <a:srgbClr val="000000"/>
                </a:solidFill>
              </a:rPr>
              <a:pPr eaLnBrk="1" hangingPunct="1"/>
              <a:t>43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/>
              <a:t>Criteria to evaluate systems</a:t>
            </a:r>
          </a:p>
        </p:txBody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charset="2"/>
              <a:buNone/>
            </a:pPr>
            <a:r>
              <a:rPr lang="en-US"/>
              <a:t>Look for Systems that:</a:t>
            </a:r>
          </a:p>
          <a:p>
            <a:pPr algn="l" rtl="0" eaLnBrk="1" hangingPunct="1"/>
            <a:r>
              <a:rPr lang="en-US"/>
              <a:t>Are revised at least once a year: Date of revision should be listed</a:t>
            </a:r>
          </a:p>
          <a:p>
            <a:pPr algn="l" rtl="0" eaLnBrk="1" hangingPunct="1"/>
            <a:r>
              <a:rPr lang="en-US"/>
              <a:t>Select and appraise the evidence in an explicit way (Introduction)</a:t>
            </a:r>
          </a:p>
          <a:p>
            <a:pPr algn="l" rtl="0" eaLnBrk="1" hangingPunct="1"/>
            <a:r>
              <a:rPr lang="en-US"/>
              <a:t>Site evidence to support clinical care declarations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22066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41980F8B-A696-46E1-9989-C23E18268981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188E558-9B4C-429D-8148-CA16E25121BF}" type="slidenum">
              <a:rPr lang="ar-SA" smtClean="0">
                <a:solidFill>
                  <a:srgbClr val="000000"/>
                </a:solidFill>
              </a:rPr>
              <a:pPr eaLnBrk="1" hangingPunct="1"/>
              <a:t>44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Synopses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/>
              <a:t>Published in secondary journals</a:t>
            </a:r>
          </a:p>
          <a:p>
            <a:pPr lvl="1" algn="l" rtl="0" eaLnBrk="1" hangingPunct="1"/>
            <a:r>
              <a:rPr lang="en-US"/>
              <a:t>Select only high-quality original research and review articles</a:t>
            </a:r>
          </a:p>
          <a:p>
            <a:pPr lvl="1" algn="l" rtl="0" eaLnBrk="1" hangingPunct="1"/>
            <a:r>
              <a:rPr lang="en-US"/>
              <a:t>Use explicit quality criteria for selection</a:t>
            </a:r>
          </a:p>
          <a:p>
            <a:pPr lvl="1" algn="l" rtl="0" eaLnBrk="1" hangingPunct="1"/>
            <a:r>
              <a:rPr lang="en-US"/>
              <a:t>Appraise for validity</a:t>
            </a:r>
          </a:p>
          <a:p>
            <a:pPr lvl="1" algn="l" rtl="0" eaLnBrk="1" hangingPunct="1"/>
            <a:r>
              <a:rPr lang="en-US"/>
              <a:t>Prepare structured, </a:t>
            </a:r>
            <a:r>
              <a:rPr lang="en-US">
                <a:latin typeface="Arial" charset="0"/>
              </a:rPr>
              <a:t>“</a:t>
            </a:r>
            <a:r>
              <a:rPr lang="en-US"/>
              <a:t>value-added</a:t>
            </a:r>
            <a:r>
              <a:rPr lang="en-US">
                <a:latin typeface="Arial" charset="0"/>
              </a:rPr>
              <a:t>”</a:t>
            </a:r>
            <a:r>
              <a:rPr lang="en-US"/>
              <a:t> abstract</a:t>
            </a:r>
          </a:p>
          <a:p>
            <a:pPr lvl="1" algn="l" rtl="0" eaLnBrk="1" hangingPunct="1"/>
            <a:r>
              <a:rPr lang="en-US"/>
              <a:t>Accompanying commentary</a:t>
            </a:r>
          </a:p>
          <a:p>
            <a:pPr lvl="1" algn="l" rtl="0" eaLnBrk="1" hangingPunct="1"/>
            <a:r>
              <a:rPr lang="en-US"/>
              <a:t>Declarative title that gives </a:t>
            </a:r>
            <a:r>
              <a:rPr lang="en-US">
                <a:latin typeface="Arial" charset="0"/>
              </a:rPr>
              <a:t>“</a:t>
            </a:r>
            <a:r>
              <a:rPr lang="en-US"/>
              <a:t>bottom line</a:t>
            </a:r>
            <a:r>
              <a:rPr lang="en-US">
                <a:latin typeface="Arial" charset="0"/>
              </a:rPr>
              <a:t>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69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1846772D-2FC1-4C9D-A299-5941F3636AA0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81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81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09C0B7A3-D202-47FE-8E33-76C6D46EB3BA}" type="slidenum">
              <a:rPr lang="ar-SA" smtClean="0">
                <a:solidFill>
                  <a:srgbClr val="000000"/>
                </a:solidFill>
              </a:rPr>
              <a:pPr eaLnBrk="1" hangingPunct="1"/>
              <a:t>45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Synopses</a:t>
            </a:r>
          </a:p>
        </p:txBody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/>
              <a:t>ACP Journal Club </a:t>
            </a:r>
            <a:r>
              <a:rPr lang="en-US">
                <a:hlinkClick r:id="rId2"/>
              </a:rPr>
              <a:t>http://www.acpjc.org/</a:t>
            </a:r>
            <a:endParaRPr lang="en-US"/>
          </a:p>
          <a:p>
            <a:pPr algn="l" rtl="0" eaLnBrk="1" hangingPunct="1"/>
            <a:r>
              <a:rPr lang="en-US"/>
              <a:t>Give you the summary and links you to the evidence</a:t>
            </a:r>
          </a:p>
          <a:p>
            <a:pPr algn="l" rtl="0" eaLnBrk="1" hangingPunct="1"/>
            <a:r>
              <a:rPr lang="en-US"/>
              <a:t>Ex: </a:t>
            </a:r>
            <a:r>
              <a:rPr lang="en-US">
                <a:latin typeface="Arial" charset="0"/>
              </a:rPr>
              <a:t>“</a:t>
            </a:r>
            <a:r>
              <a:rPr lang="en-US"/>
              <a:t>Low Molecular Weight Heparin is Effective and Safe in the Acute Coronary Syndromes</a:t>
            </a:r>
            <a:r>
              <a:rPr lang="en-US">
                <a:latin typeface="Arial" charset="0"/>
              </a:rPr>
              <a:t>”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866792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4A59B3E2-E6EC-4C3D-8189-3141779A4D6E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491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CD79E08D-17FD-4DC2-91C3-1B2E2D851A4B}" type="slidenum">
              <a:rPr lang="ar-SA" smtClean="0">
                <a:solidFill>
                  <a:srgbClr val="000000"/>
                </a:solidFill>
              </a:rPr>
              <a:pPr eaLnBrk="1" hangingPunct="1"/>
              <a:t>46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476250"/>
            <a:ext cx="7793037" cy="974725"/>
          </a:xfrm>
        </p:spPr>
        <p:txBody>
          <a:bodyPr/>
          <a:lstStyle/>
          <a:p>
            <a:pPr eaLnBrk="1" hangingPunct="1"/>
            <a:r>
              <a:rPr lang="en-US" sz="3600"/>
              <a:t>Syntheses: Systematic Reviews</a:t>
            </a:r>
          </a:p>
        </p:txBody>
      </p:sp>
      <p:sp>
        <p:nvSpPr>
          <p:cNvPr id="491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44675"/>
            <a:ext cx="8134350" cy="4495800"/>
          </a:xfrm>
        </p:spPr>
        <p:txBody>
          <a:bodyPr/>
          <a:lstStyle/>
          <a:p>
            <a:pPr algn="l" rtl="0" eaLnBrk="1" hangingPunct="1"/>
            <a:r>
              <a:rPr lang="en-US"/>
              <a:t>What makes a review systematic?</a:t>
            </a:r>
          </a:p>
          <a:p>
            <a:pPr lvl="1" algn="l" rtl="0" eaLnBrk="1" hangingPunct="1"/>
            <a:r>
              <a:rPr lang="en-US"/>
              <a:t>Comprehensive search</a:t>
            </a:r>
          </a:p>
          <a:p>
            <a:pPr lvl="1" algn="l" rtl="0" eaLnBrk="1" hangingPunct="1"/>
            <a:r>
              <a:rPr lang="en-US"/>
              <a:t>Use only high-quality studies</a:t>
            </a:r>
          </a:p>
          <a:p>
            <a:pPr lvl="1" algn="l" rtl="0" eaLnBrk="1" hangingPunct="1"/>
            <a:r>
              <a:rPr lang="en-US"/>
              <a:t>Summarize results</a:t>
            </a:r>
          </a:p>
          <a:p>
            <a:pPr algn="l" rtl="0" eaLnBrk="1" hangingPunct="1"/>
            <a:r>
              <a:rPr lang="en-US"/>
              <a:t>Sources of systematic reviews</a:t>
            </a:r>
          </a:p>
          <a:p>
            <a:pPr lvl="1" algn="l" rtl="0" eaLnBrk="1" hangingPunct="1"/>
            <a:r>
              <a:rPr lang="en-US">
                <a:solidFill>
                  <a:schemeClr val="tx2"/>
                </a:solidFill>
              </a:rPr>
              <a:t>Cochrane Library</a:t>
            </a:r>
            <a:r>
              <a:rPr lang="en-US"/>
              <a:t> (available through OVID)</a:t>
            </a:r>
          </a:p>
          <a:p>
            <a:pPr lvl="1" algn="l" rtl="0" eaLnBrk="1" hangingPunct="1"/>
            <a:r>
              <a:rPr lang="en-US">
                <a:solidFill>
                  <a:schemeClr val="tx2"/>
                </a:solidFill>
              </a:rPr>
              <a:t>Database of Abstracts of Systematic Reviews</a:t>
            </a:r>
            <a:r>
              <a:rPr lang="en-US"/>
              <a:t> (DARE): </a:t>
            </a:r>
            <a:r>
              <a:rPr lang="en-US">
                <a:hlinkClick r:id="rId2"/>
              </a:rPr>
              <a:t>http://agatha.york.ac.uk/darehp.htm</a:t>
            </a:r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37349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9EDDDF2F-3956-4D5E-9A62-3AF530C65D9C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4D64CE90-DF53-4A00-96D8-3D80C2B3F512}" type="slidenum">
              <a:rPr lang="ar-SA" smtClean="0">
                <a:solidFill>
                  <a:srgbClr val="000000"/>
                </a:solidFill>
              </a:rPr>
              <a:pPr eaLnBrk="1" hangingPunct="1"/>
              <a:t>47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Syntheses</a:t>
            </a:r>
          </a:p>
        </p:txBody>
      </p:sp>
      <p:sp>
        <p:nvSpPr>
          <p:cNvPr id="501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b="1"/>
              <a:t>Cochrane Library</a:t>
            </a:r>
            <a:r>
              <a:rPr lang="en-US"/>
              <a:t> </a:t>
            </a:r>
          </a:p>
          <a:p>
            <a:pPr lvl="1" algn="l" rtl="0" eaLnBrk="1" hangingPunct="1"/>
            <a:r>
              <a:rPr lang="en-US"/>
              <a:t>URL: </a:t>
            </a:r>
            <a:r>
              <a:rPr lang="en-US">
                <a:hlinkClick r:id="rId2"/>
              </a:rPr>
              <a:t>http://www.cochranelibrary.com/</a:t>
            </a:r>
            <a:endParaRPr lang="en-US"/>
          </a:p>
          <a:p>
            <a:pPr algn="l" rtl="0" eaLnBrk="1" hangingPunct="1"/>
            <a:r>
              <a:rPr lang="en-US" b="1"/>
              <a:t>OVID</a:t>
            </a:r>
            <a:r>
              <a:rPr lang="en-US" b="1">
                <a:latin typeface="Arial" charset="0"/>
              </a:rPr>
              <a:t>’</a:t>
            </a:r>
            <a:r>
              <a:rPr lang="en-US" b="1"/>
              <a:t>s EBMR</a:t>
            </a:r>
            <a:r>
              <a:rPr lang="en-US"/>
              <a:t> </a:t>
            </a:r>
          </a:p>
          <a:p>
            <a:pPr lvl="1" algn="l" rtl="0" eaLnBrk="1" hangingPunct="1"/>
            <a:r>
              <a:rPr lang="en-US"/>
              <a:t>(Includes ACP Journal Club, Cochrane Database of Systematic Reviews (CDSR), and DARE) 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578352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3D24447-70A9-4B4B-A8E4-3ECA5B02DEA0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120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5120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60257D25-379D-4087-8D3F-447034240788}" type="slidenum">
              <a:rPr lang="ar-SA" smtClean="0">
                <a:solidFill>
                  <a:srgbClr val="000000"/>
                </a:solidFill>
              </a:rPr>
              <a:pPr eaLnBrk="1" hangingPunct="1"/>
              <a:t>48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b="1"/>
              <a:t>Studies</a:t>
            </a:r>
          </a:p>
        </p:txBody>
      </p:sp>
      <p:sp>
        <p:nvSpPr>
          <p:cNvPr id="512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4102100" cy="3810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400" b="1"/>
              <a:t>Specialized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b="1"/>
              <a:t>ACP Journal Club:</a:t>
            </a:r>
            <a:r>
              <a:rPr lang="en-US" sz="2400"/>
              <a:t> </a:t>
            </a:r>
            <a:r>
              <a:rPr lang="en-US" sz="2400">
                <a:hlinkClick r:id="rId2"/>
              </a:rPr>
              <a:t>www.acpjc.org</a:t>
            </a:r>
            <a:endParaRPr lang="en-US" sz="2400"/>
          </a:p>
          <a:p>
            <a:pPr algn="l" rtl="0" eaLnBrk="1" hangingPunct="1">
              <a:lnSpc>
                <a:spcPct val="90000"/>
              </a:lnSpc>
            </a:pPr>
            <a:r>
              <a:rPr lang="en-US" sz="2400" b="1"/>
              <a:t>Evidence Based Medicine:</a:t>
            </a:r>
            <a:r>
              <a:rPr lang="en-US" sz="2400"/>
              <a:t> </a:t>
            </a:r>
            <a:r>
              <a:rPr lang="en-US" sz="2400">
                <a:hlinkClick r:id="rId3"/>
              </a:rPr>
              <a:t>www.ebm.bmjjournals.com</a:t>
            </a:r>
            <a:r>
              <a:rPr lang="en-US" sz="2400"/>
              <a:t>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b="1"/>
              <a:t>Evidence Based Nursing:</a:t>
            </a:r>
            <a:r>
              <a:rPr lang="en-US" sz="2400"/>
              <a:t> </a:t>
            </a:r>
            <a:r>
              <a:rPr lang="en-US" sz="2400">
                <a:hlinkClick r:id="rId4"/>
              </a:rPr>
              <a:t>www.ebn.bmjjournals.com</a:t>
            </a:r>
            <a:r>
              <a:rPr lang="en-US" sz="2400"/>
              <a:t>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b="1"/>
              <a:t>Evidence Based Mental Health:</a:t>
            </a:r>
            <a:r>
              <a:rPr lang="en-US" sz="2400"/>
              <a:t> </a:t>
            </a:r>
            <a:r>
              <a:rPr lang="en-US" sz="2400">
                <a:hlinkClick r:id="rId5"/>
              </a:rPr>
              <a:t>www.ebmh.bmjjournals.com</a:t>
            </a:r>
            <a:r>
              <a:rPr lang="en-US" sz="2400"/>
              <a:t> </a:t>
            </a:r>
          </a:p>
        </p:txBody>
      </p:sp>
      <p:sp>
        <p:nvSpPr>
          <p:cNvPr id="5120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295400"/>
            <a:ext cx="3814763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400" b="1"/>
              <a:t>General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b="1"/>
              <a:t>Cochrane Central Register of Controlled Trials</a:t>
            </a:r>
            <a:r>
              <a:rPr lang="en-US" sz="2400"/>
              <a:t> (Therapy)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b="1"/>
              <a:t>MEDLINE:</a:t>
            </a:r>
            <a:r>
              <a:rPr lang="en-US" sz="2400"/>
              <a:t> </a:t>
            </a:r>
            <a:r>
              <a:rPr lang="en-US" sz="2400">
                <a:hlinkClick r:id="rId6"/>
              </a:rPr>
              <a:t>http://www.ncbi.nlm.nih.gov/PubMed/</a:t>
            </a:r>
            <a:r>
              <a:rPr lang="en-US" sz="2400"/>
              <a:t> 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sz="2000"/>
              <a:t>Using the Clinical Queries Search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sz="2400" b="1"/>
              <a:t>ASK MEDLINE </a:t>
            </a:r>
            <a:r>
              <a:rPr lang="en-US" sz="2400">
                <a:hlinkClick r:id="rId7"/>
              </a:rPr>
              <a:t>http://askmedline.nlm.nih.gov/ask/ask.php</a:t>
            </a:r>
            <a:endParaRPr lang="en-US" sz="2400"/>
          </a:p>
          <a:p>
            <a:pPr algn="l" rtl="0" eaLnBrk="1" hangingPunct="1">
              <a:lnSpc>
                <a:spcPct val="90000"/>
              </a:lnSpc>
              <a:buFont typeface="Wingdings" charset="2"/>
              <a:buNone/>
            </a:pPr>
            <a:endParaRPr lang="en-US" sz="2400" b="1"/>
          </a:p>
          <a:p>
            <a:pPr eaLnBrk="1" hangingPunct="1">
              <a:lnSpc>
                <a:spcPct val="90000"/>
              </a:lnSpc>
            </a:pPr>
            <a:endParaRPr lang="en-US" sz="2400"/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533400" y="6248400"/>
            <a:ext cx="7543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0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Make use of your Library and Institutional subscriptions</a:t>
            </a:r>
          </a:p>
        </p:txBody>
      </p:sp>
    </p:spTree>
    <p:extLst>
      <p:ext uri="{BB962C8B-B14F-4D97-AF65-F5344CB8AC3E}">
        <p14:creationId xmlns:p14="http://schemas.microsoft.com/office/powerpoint/2010/main" val="1340552269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363277D8-B0A3-4749-8C4D-F9DCD0E5964C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222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522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BF191FA0-3E36-4674-B984-871EFB2B34DB}" type="slidenum">
              <a:rPr lang="ar-SA" smtClean="0">
                <a:solidFill>
                  <a:srgbClr val="000000"/>
                </a:solidFill>
              </a:rPr>
              <a:pPr eaLnBrk="1" hangingPunct="1"/>
              <a:t>49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652963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/>
              <a:t>Textbooks are only useful for </a:t>
            </a:r>
            <a:r>
              <a:rPr lang="en-US" sz="4000" b="1">
                <a:latin typeface="Arial" charset="0"/>
              </a:rPr>
              <a:t>“</a:t>
            </a:r>
            <a:r>
              <a:rPr lang="en-US" sz="4000" b="1"/>
              <a:t>background questions</a:t>
            </a:r>
            <a:r>
              <a:rPr lang="en-US" sz="4000" b="1">
                <a:latin typeface="Arial" charset="0"/>
              </a:rPr>
              <a:t>”</a:t>
            </a:r>
            <a:r>
              <a:rPr lang="en-US" sz="4000" b="1"/>
              <a:t> </a:t>
            </a:r>
            <a:br>
              <a:rPr lang="en-US" sz="4000" b="1"/>
            </a:br>
            <a:br>
              <a:rPr lang="en-US" sz="4000" b="1"/>
            </a:br>
            <a:r>
              <a:rPr lang="en-US" sz="4000"/>
              <a:t>(Pathophysiology of clinical problems)</a:t>
            </a:r>
            <a:br>
              <a:rPr lang="en-US" sz="4000"/>
            </a:b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183927696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AA7C7259-3637-45B7-89EE-164685B0BC83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A5FCE847-A950-44E5-B6ED-1D1290200E1B}" type="slidenum">
              <a:rPr lang="ar-SA" smtClean="0">
                <a:solidFill>
                  <a:srgbClr val="000000"/>
                </a:solidFill>
              </a:rPr>
              <a:pPr eaLnBrk="1" hangingPunct="1"/>
              <a:t>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latin typeface="Times New Roman" pitchFamily="18" charset="0"/>
              </a:rPr>
              <a:t>What is Evidence-Based Medicine?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>
                <a:solidFill>
                  <a:srgbClr val="FF3300"/>
                </a:solidFill>
              </a:rPr>
              <a:t>Evidence-based medicine (EBM)</a:t>
            </a:r>
            <a:r>
              <a:rPr lang="en-US"/>
              <a:t> is an important change in the way physicians practice, teach, and do research.</a:t>
            </a:r>
          </a:p>
          <a:p>
            <a:pPr algn="l" rtl="0" eaLnBrk="1" hangingPunct="1"/>
            <a:endParaRPr lang="en-US"/>
          </a:p>
          <a:p>
            <a:pPr algn="l" rtl="0" eaLnBrk="1" hangingPunct="1">
              <a:buFont typeface="Wingdings" charset="2"/>
              <a:buNone/>
            </a:pPr>
            <a:r>
              <a:rPr lang="en-US">
                <a:latin typeface="Arial" charset="0"/>
              </a:rPr>
              <a:t>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799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7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7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7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0" grpId="0"/>
      <p:bldP spid="247811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5AB7948C-F7C1-479F-B211-BEBC027741EB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32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532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CF3E3AC5-D5F9-4684-B8C7-FAB6852EE6F0}" type="slidenum">
              <a:rPr lang="ar-SA" smtClean="0">
                <a:solidFill>
                  <a:srgbClr val="000000"/>
                </a:solidFill>
              </a:rPr>
              <a:pPr eaLnBrk="1" hangingPunct="1"/>
              <a:t>50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Alternatives to the </a:t>
            </a:r>
            <a:r>
              <a:rPr lang="en-US">
                <a:latin typeface="Arial" charset="0"/>
              </a:rPr>
              <a:t>“</a:t>
            </a:r>
            <a:r>
              <a:rPr lang="en-US"/>
              <a:t>4S</a:t>
            </a:r>
            <a:r>
              <a:rPr lang="en-US">
                <a:latin typeface="Arial" charset="0"/>
              </a:rPr>
              <a:t>”</a:t>
            </a:r>
            <a:r>
              <a:rPr lang="en-US"/>
              <a:t> Search Approach</a:t>
            </a:r>
          </a:p>
        </p:txBody>
      </p:sp>
      <p:sp>
        <p:nvSpPr>
          <p:cNvPr id="532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sz="2800"/>
              <a:t>TRIP database (</a:t>
            </a:r>
            <a:r>
              <a:rPr lang="en-US" sz="2800">
                <a:hlinkClick r:id="rId2"/>
              </a:rPr>
              <a:t>www.tripdatabase.com</a:t>
            </a:r>
            <a:r>
              <a:rPr lang="en-US" sz="2800"/>
              <a:t>)</a:t>
            </a:r>
          </a:p>
          <a:p>
            <a:pPr lvl="1" algn="l" rtl="0" eaLnBrk="1" hangingPunct="1"/>
            <a:r>
              <a:rPr lang="en-US" sz="2400"/>
              <a:t>Searches Cochrane, DARE, collections of systematic reviews and guidelines, and some on-line journals</a:t>
            </a:r>
          </a:p>
          <a:p>
            <a:pPr lvl="1" algn="l" rtl="0" eaLnBrk="1" hangingPunct="1"/>
            <a:r>
              <a:rPr lang="en-US" sz="2400"/>
              <a:t>Links to PubMed clinical queries</a:t>
            </a:r>
          </a:p>
          <a:p>
            <a:pPr algn="l" rtl="0" eaLnBrk="1" hangingPunct="1"/>
            <a:r>
              <a:rPr lang="en-US" sz="2800"/>
              <a:t>SUMSearch (</a:t>
            </a:r>
            <a:r>
              <a:rPr lang="en-US" sz="2800">
                <a:hlinkClick r:id="rId3"/>
              </a:rPr>
              <a:t>http://sumsearch.uthsca.edu</a:t>
            </a:r>
            <a:r>
              <a:rPr lang="en-US" sz="2800"/>
              <a:t>)</a:t>
            </a:r>
          </a:p>
          <a:p>
            <a:pPr lvl="1" algn="l" rtl="0" eaLnBrk="1" hangingPunct="1"/>
            <a:r>
              <a:rPr lang="en-US" sz="2400"/>
              <a:t>Searches MEDLINE, DARE, National Guidelines Clearinghouse</a:t>
            </a:r>
          </a:p>
          <a:p>
            <a:pPr lvl="1" algn="l" rtl="0" eaLnBrk="1" hangingPunct="1"/>
            <a:r>
              <a:rPr lang="en-US" sz="2400"/>
              <a:t>Takes longer than TRIP</a:t>
            </a:r>
          </a:p>
          <a:p>
            <a:pPr algn="l" rtl="0" eaLnBrk="1" hangingPunct="1"/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2909424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F126D509-CB4E-42BF-AB06-87C8DBA44F70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427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5427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ABD379D0-038D-444F-BAC1-40906CF426A6}" type="slidenum">
              <a:rPr lang="ar-SA" smtClean="0">
                <a:solidFill>
                  <a:srgbClr val="000000"/>
                </a:solidFill>
              </a:rPr>
              <a:pPr eaLnBrk="1" hangingPunct="1"/>
              <a:t>51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6722" name="Rectangle 2"/>
          <p:cNvSpPr>
            <a:spLocks noChangeArrowheads="1"/>
          </p:cNvSpPr>
          <p:nvPr/>
        </p:nvSpPr>
        <p:spPr bwMode="auto">
          <a:xfrm>
            <a:off x="12192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400050" indent="-4000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F01"/>
              </a:buClr>
              <a:buSzPct val="90000"/>
              <a:buFont typeface="BD Symbols" pitchFamily="2" charset="2"/>
              <a:buNone/>
            </a:pPr>
            <a:r>
              <a:rPr kumimoji="1" lang="en-US" sz="32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</a:p>
        </p:txBody>
      </p:sp>
      <p:sp>
        <p:nvSpPr>
          <p:cNvPr id="286723" name="Rectangle 3"/>
          <p:cNvSpPr>
            <a:spLocks noChangeArrowheads="1"/>
          </p:cNvSpPr>
          <p:nvPr/>
        </p:nvSpPr>
        <p:spPr bwMode="auto">
          <a:xfrm>
            <a:off x="5219700" y="36449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cquire</a:t>
            </a: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the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best evidence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24" name="Rectangle 4"/>
          <p:cNvSpPr>
            <a:spLocks noChangeArrowheads="1"/>
          </p:cNvSpPr>
          <p:nvPr/>
        </p:nvSpPr>
        <p:spPr bwMode="auto">
          <a:xfrm>
            <a:off x="2195513" y="3716338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FF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FF0000"/>
                </a:solidFill>
                <a:latin typeface="Arial Black" charset="0"/>
                <a:cs typeface="Times New Roman" pitchFamily="18" charset="0"/>
              </a:rPr>
              <a:t>ppraise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the evidence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25" name="Rectangle 5"/>
          <p:cNvSpPr>
            <a:spLocks noChangeArrowheads="1"/>
          </p:cNvSpPr>
          <p:nvPr/>
        </p:nvSpPr>
        <p:spPr bwMode="auto">
          <a:xfrm>
            <a:off x="6096000" y="52578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pply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evidence to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patient care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26" name="Rectangle 6"/>
          <p:cNvSpPr>
            <a:spLocks noChangeArrowheads="1"/>
          </p:cNvSpPr>
          <p:nvPr/>
        </p:nvSpPr>
        <p:spPr bwMode="auto">
          <a:xfrm>
            <a:off x="914400" y="20574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ssess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your patient</a:t>
            </a:r>
          </a:p>
        </p:txBody>
      </p:sp>
      <p:sp>
        <p:nvSpPr>
          <p:cNvPr id="286727" name="Rectangle 7"/>
          <p:cNvSpPr>
            <a:spLocks noChangeArrowheads="1"/>
          </p:cNvSpPr>
          <p:nvPr/>
        </p:nvSpPr>
        <p:spPr bwMode="auto">
          <a:xfrm>
            <a:off x="4191000" y="2057400"/>
            <a:ext cx="2286000" cy="1371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2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A</a:t>
            </a:r>
            <a:r>
              <a:rPr lang="en-US" sz="2400" b="1">
                <a:solidFill>
                  <a:srgbClr val="000000"/>
                </a:solidFill>
                <a:latin typeface="Arial Black" charset="0"/>
                <a:cs typeface="Times New Roman" pitchFamily="18" charset="0"/>
              </a:rPr>
              <a:t>sk</a:t>
            </a: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clinical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questions</a:t>
            </a:r>
            <a:endParaRPr lang="en-US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28" name="AutoShape 8"/>
          <p:cNvSpPr>
            <a:spLocks noChangeArrowheads="1"/>
          </p:cNvSpPr>
          <p:nvPr/>
        </p:nvSpPr>
        <p:spPr bwMode="auto">
          <a:xfrm rot="-3959453">
            <a:off x="4171157" y="4915694"/>
            <a:ext cx="1119187" cy="2765425"/>
          </a:xfrm>
          <a:prstGeom prst="curvedRightArrow">
            <a:avLst>
              <a:gd name="adj1" fmla="val 23622"/>
              <a:gd name="adj2" fmla="val 61945"/>
              <a:gd name="adj3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8672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EBM Method</a:t>
            </a:r>
          </a:p>
        </p:txBody>
      </p:sp>
      <p:sp>
        <p:nvSpPr>
          <p:cNvPr id="286730" name="AutoShape 10"/>
          <p:cNvSpPr>
            <a:spLocks noChangeArrowheads="1"/>
          </p:cNvSpPr>
          <p:nvPr/>
        </p:nvSpPr>
        <p:spPr bwMode="auto">
          <a:xfrm rot="20261641" flipH="1">
            <a:off x="7235825" y="2060575"/>
            <a:ext cx="1350963" cy="2489200"/>
          </a:xfrm>
          <a:prstGeom prst="curvedRightArrow">
            <a:avLst>
              <a:gd name="adj1" fmla="val 17615"/>
              <a:gd name="adj2" fmla="val 46191"/>
              <a:gd name="adj3" fmla="val 37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86731" name="AutoShape 11"/>
          <p:cNvSpPr>
            <a:spLocks noChangeArrowheads="1"/>
          </p:cNvSpPr>
          <p:nvPr/>
        </p:nvSpPr>
        <p:spPr bwMode="auto">
          <a:xfrm>
            <a:off x="3429000" y="25908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86732" name="AutoShape 12"/>
          <p:cNvSpPr>
            <a:spLocks noChangeArrowheads="1"/>
          </p:cNvSpPr>
          <p:nvPr/>
        </p:nvSpPr>
        <p:spPr bwMode="auto">
          <a:xfrm rot="10800000">
            <a:off x="4572000" y="4221163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5852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7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86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6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86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86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6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6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86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86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86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6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2" grpId="0" autoUpdateAnimBg="0"/>
      <p:bldP spid="286723" grpId="0" animBg="1" autoUpdateAnimBg="0"/>
      <p:bldP spid="286724" grpId="0" animBg="1" autoUpdateAnimBg="0"/>
      <p:bldP spid="286725" grpId="0" animBg="1" autoUpdateAnimBg="0"/>
      <p:bldP spid="286726" grpId="0" animBg="1" autoUpdateAnimBg="0"/>
      <p:bldP spid="286727" grpId="0" animBg="1" autoUpdateAnimBg="0"/>
      <p:bldP spid="286728" grpId="0" animBg="1"/>
      <p:bldP spid="286729" grpId="0"/>
      <p:bldP spid="286730" grpId="0" animBg="1"/>
      <p:bldP spid="286731" grpId="0" animBg="1"/>
      <p:bldP spid="2867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054B72EC-CB89-499A-A739-D835A8A5B81D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A18F1A80-A870-48D4-8E93-131A7629A206}" type="slidenum">
              <a:rPr lang="ar-SA" smtClean="0">
                <a:solidFill>
                  <a:srgbClr val="000000"/>
                </a:solidFill>
              </a:rPr>
              <a:pPr eaLnBrk="1" hangingPunct="1"/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/>
              <a:t>DEFINITION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9144000" cy="5105400"/>
          </a:xfrm>
        </p:spPr>
        <p:txBody>
          <a:bodyPr/>
          <a:lstStyle/>
          <a:p>
            <a:pPr algn="l" rtl="0" eaLnBrk="1" hangingPunct="1"/>
            <a:r>
              <a:rPr lang="en-US"/>
              <a:t>     INTEGRATION OF  CLINICAL     EXPERIENCE WITH THE BEST EVIDENCE PROVIDED BY SYSTEMATIC AND OBJECTIVE </a:t>
            </a:r>
            <a:r>
              <a:rPr lang="en-US">
                <a:latin typeface="Arial" charset="0"/>
              </a:rPr>
              <a:t>–</a:t>
            </a:r>
            <a:r>
              <a:rPr lang="en-US"/>
              <a:t> ORIENTED RESEARCH</a:t>
            </a:r>
          </a:p>
          <a:p>
            <a:pPr algn="l" rtl="0" eaLnBrk="1" hangingPunct="1">
              <a:buFont typeface="Wingdings" charset="2"/>
              <a:buNone/>
            </a:pPr>
            <a:endParaRPr lang="en-US"/>
          </a:p>
          <a:p>
            <a:pPr algn="l" rtl="0" eaLnBrk="1" hangingPunct="1">
              <a:buFont typeface="Wingdings" charset="2"/>
              <a:buNone/>
            </a:pPr>
            <a:r>
              <a:rPr lang="en-US"/>
              <a:t>EBM MODEL</a:t>
            </a:r>
          </a:p>
        </p:txBody>
      </p:sp>
      <p:sp>
        <p:nvSpPr>
          <p:cNvPr id="248836" name="Oval 4"/>
          <p:cNvSpPr>
            <a:spLocks noChangeArrowheads="1"/>
          </p:cNvSpPr>
          <p:nvPr/>
        </p:nvSpPr>
        <p:spPr bwMode="auto">
          <a:xfrm>
            <a:off x="3733800" y="4114800"/>
            <a:ext cx="1600200" cy="15240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BEST</a:t>
            </a:r>
            <a:r>
              <a:rPr lang="en-US" sz="16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EVIDENCE</a:t>
            </a:r>
          </a:p>
        </p:txBody>
      </p:sp>
      <p:sp>
        <p:nvSpPr>
          <p:cNvPr id="248837" name="Oval 5"/>
          <p:cNvSpPr>
            <a:spLocks noChangeArrowheads="1"/>
          </p:cNvSpPr>
          <p:nvPr/>
        </p:nvSpPr>
        <p:spPr bwMode="auto">
          <a:xfrm>
            <a:off x="4787900" y="4941888"/>
            <a:ext cx="1600200" cy="1600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Clinical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expertise</a:t>
            </a:r>
          </a:p>
        </p:txBody>
      </p:sp>
      <p:sp>
        <p:nvSpPr>
          <p:cNvPr id="248838" name="Oval 6"/>
          <p:cNvSpPr>
            <a:spLocks noChangeArrowheads="1"/>
          </p:cNvSpPr>
          <p:nvPr/>
        </p:nvSpPr>
        <p:spPr bwMode="auto">
          <a:xfrm>
            <a:off x="2916238" y="5013325"/>
            <a:ext cx="1600200" cy="1524000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Patient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values</a:t>
            </a:r>
          </a:p>
        </p:txBody>
      </p:sp>
    </p:spTree>
    <p:extLst>
      <p:ext uri="{BB962C8B-B14F-4D97-AF65-F5344CB8AC3E}">
        <p14:creationId xmlns:p14="http://schemas.microsoft.com/office/powerpoint/2010/main" val="4689332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48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8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8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8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248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4" grpId="0" autoUpdateAnimBg="0"/>
      <p:bldP spid="248835" grpId="0" build="p" autoUpdateAnimBg="0"/>
      <p:bldP spid="248836" grpId="0" animBg="1" autoUpdateAnimBg="0"/>
      <p:bldP spid="248837" grpId="0" animBg="1" autoUpdateAnimBg="0"/>
      <p:bldP spid="248838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EAE26288-72C4-462D-9FA3-23E0FFD66712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219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7AEA4772-918A-4122-81C5-917FF69F15C7}" type="slidenum">
              <a:rPr lang="ar-SA" smtClean="0">
                <a:solidFill>
                  <a:srgbClr val="000000"/>
                </a:solidFill>
              </a:rPr>
              <a:pPr eaLnBrk="1" hangingPunct="1"/>
              <a:t>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84674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048000" cy="1444625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FFFF"/>
              </a:gs>
            </a:gsLst>
            <a:lin ang="18900000" scaled="1"/>
          </a:gradFill>
          <a:ln w="12700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3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  <a:cs typeface="Times New Roman" pitchFamily="18" charset="0"/>
              </a:rPr>
              <a:t>The Evolution of EBP 2002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  <a:cs typeface="Times New Roman" pitchFamily="18" charset="0"/>
              </a:rPr>
              <a:t>, Haynes et al</a:t>
            </a:r>
          </a:p>
        </p:txBody>
      </p:sp>
      <p:sp>
        <p:nvSpPr>
          <p:cNvPr id="284675" name="Oval 3"/>
          <p:cNvSpPr>
            <a:spLocks noChangeArrowheads="1"/>
          </p:cNvSpPr>
          <p:nvPr/>
        </p:nvSpPr>
        <p:spPr bwMode="auto">
          <a:xfrm>
            <a:off x="1066800" y="2819400"/>
            <a:ext cx="3810000" cy="3733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Impact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Impact" pitchFamily="34" charset="0"/>
                <a:cs typeface="Times New Roman" pitchFamily="18" charset="0"/>
              </a:rPr>
              <a:t>Patient Preferences 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Impact" pitchFamily="34" charset="0"/>
                <a:cs typeface="Times New Roman" pitchFamily="18" charset="0"/>
              </a:rPr>
              <a:t>&amp; Actions</a:t>
            </a:r>
          </a:p>
        </p:txBody>
      </p:sp>
      <p:sp>
        <p:nvSpPr>
          <p:cNvPr id="284676" name="Oval 4"/>
          <p:cNvSpPr>
            <a:spLocks noChangeArrowheads="1"/>
          </p:cNvSpPr>
          <p:nvPr/>
        </p:nvSpPr>
        <p:spPr bwMode="auto">
          <a:xfrm>
            <a:off x="4419600" y="2895600"/>
            <a:ext cx="3886200" cy="37338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Impact" pitchFamily="34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Impact" pitchFamily="34" charset="0"/>
                <a:cs typeface="Times New Roman" pitchFamily="18" charset="0"/>
              </a:rPr>
              <a:t>   Best  Research 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>
                <a:solidFill>
                  <a:srgbClr val="000000"/>
                </a:solidFill>
                <a:latin typeface="Impact" pitchFamily="34" charset="0"/>
                <a:cs typeface="Times New Roman" pitchFamily="18" charset="0"/>
              </a:rPr>
              <a:t>Evidence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Korinna BT" pitchFamily="18" charset="0"/>
              <a:cs typeface="Times New Roman" pitchFamily="18" charset="0"/>
            </a:endParaRPr>
          </a:p>
        </p:txBody>
      </p:sp>
      <p:sp>
        <p:nvSpPr>
          <p:cNvPr id="9224" name="Oval 5"/>
          <p:cNvSpPr>
            <a:spLocks noChangeArrowheads="1"/>
          </p:cNvSpPr>
          <p:nvPr/>
        </p:nvSpPr>
        <p:spPr bwMode="auto">
          <a:xfrm>
            <a:off x="2895600" y="381000"/>
            <a:ext cx="3810000" cy="35052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sz="2400">
              <a:solidFill>
                <a:srgbClr val="000000"/>
              </a:solidFill>
              <a:latin typeface="Korinna BT" pitchFamily="18" charset="0"/>
              <a:cs typeface="Times New Roman" pitchFamily="18" charset="0"/>
            </a:endParaRPr>
          </a:p>
        </p:txBody>
      </p:sp>
      <p:sp>
        <p:nvSpPr>
          <p:cNvPr id="284678" name="Oval 6"/>
          <p:cNvSpPr>
            <a:spLocks noChangeArrowheads="1"/>
          </p:cNvSpPr>
          <p:nvPr/>
        </p:nvSpPr>
        <p:spPr bwMode="auto">
          <a:xfrm>
            <a:off x="2133600" y="2514600"/>
            <a:ext cx="4876800" cy="1447800"/>
          </a:xfrm>
          <a:prstGeom prst="ellipse">
            <a:avLst/>
          </a:prstGeom>
          <a:noFill/>
          <a:ln w="57150">
            <a:solidFill>
              <a:srgbClr val="3333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>
                <a:solidFill>
                  <a:srgbClr val="FFFFFF"/>
                </a:solidFill>
                <a:latin typeface="Impact" pitchFamily="34" charset="0"/>
                <a:cs typeface="Times New Roman" pitchFamily="18" charset="0"/>
              </a:rPr>
              <a:t>Clinical Expertise</a:t>
            </a:r>
          </a:p>
        </p:txBody>
      </p:sp>
      <p:sp>
        <p:nvSpPr>
          <p:cNvPr id="9226" name="Oval 7"/>
          <p:cNvSpPr>
            <a:spLocks noChangeArrowheads="1"/>
          </p:cNvSpPr>
          <p:nvPr/>
        </p:nvSpPr>
        <p:spPr bwMode="auto">
          <a:xfrm>
            <a:off x="4724400" y="4191000"/>
            <a:ext cx="3048000" cy="1371600"/>
          </a:xfrm>
          <a:prstGeom prst="ellips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sz="3200">
              <a:solidFill>
                <a:srgbClr val="FFFFFF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284680" name="Oval 8"/>
          <p:cNvSpPr>
            <a:spLocks noChangeArrowheads="1"/>
          </p:cNvSpPr>
          <p:nvPr/>
        </p:nvSpPr>
        <p:spPr bwMode="auto">
          <a:xfrm>
            <a:off x="3200400" y="914400"/>
            <a:ext cx="2971800" cy="1447800"/>
          </a:xfrm>
          <a:prstGeom prst="ellips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  <a:latin typeface="Impact" pitchFamily="34" charset="0"/>
                <a:cs typeface="Times New Roman" pitchFamily="18" charset="0"/>
              </a:rPr>
              <a:t>Clinical State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>
                <a:solidFill>
                  <a:srgbClr val="000000"/>
                </a:solidFill>
                <a:latin typeface="Impact" pitchFamily="34" charset="0"/>
                <a:cs typeface="Times New Roman" pitchFamily="18" charset="0"/>
              </a:rPr>
              <a:t>&amp; Circumstances</a:t>
            </a:r>
          </a:p>
        </p:txBody>
      </p:sp>
      <p:sp>
        <p:nvSpPr>
          <p:cNvPr id="9228" name="Oval 9"/>
          <p:cNvSpPr>
            <a:spLocks noChangeArrowheads="1"/>
          </p:cNvSpPr>
          <p:nvPr/>
        </p:nvSpPr>
        <p:spPr bwMode="auto">
          <a:xfrm>
            <a:off x="1371600" y="4038600"/>
            <a:ext cx="2971800" cy="1600200"/>
          </a:xfrm>
          <a:prstGeom prst="ellips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sz="3200">
              <a:solidFill>
                <a:srgbClr val="FFFFFF"/>
              </a:solidFill>
              <a:latin typeface="Impact" pitchFamily="34" charset="0"/>
              <a:cs typeface="Times New Roman" pitchFamily="18" charset="0"/>
            </a:endParaRPr>
          </a:p>
        </p:txBody>
      </p:sp>
      <p:sp>
        <p:nvSpPr>
          <p:cNvPr id="9229" name="Text Box 10"/>
          <p:cNvSpPr txBox="1">
            <a:spLocks noChangeArrowheads="1"/>
          </p:cNvSpPr>
          <p:nvPr/>
        </p:nvSpPr>
        <p:spPr bwMode="auto">
          <a:xfrm>
            <a:off x="1622425" y="46402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CA" sz="2400">
              <a:solidFill>
                <a:srgbClr val="000000"/>
              </a:solidFill>
              <a:latin typeface="Korinna BT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82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4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46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5" grpId="0" animBg="1" autoUpdateAnimBg="0"/>
      <p:bldP spid="284676" grpId="0" animBg="1" autoUpdateAnimBg="0"/>
      <p:bldP spid="284678" grpId="0" animBg="1" autoUpdateAnimBg="0"/>
      <p:bldP spid="28468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239827E4-B5F7-460B-9F8E-802C90D899C4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548FD58A-8D05-44F1-9B1A-D61D0B270CB7}" type="slidenum">
              <a:rPr lang="ar-SA" smtClean="0">
                <a:solidFill>
                  <a:srgbClr val="000000"/>
                </a:solidFill>
              </a:rPr>
              <a:pPr eaLnBrk="1" hangingPunct="1"/>
              <a:t>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/>
              <a:t>DEFINITION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0"/>
            <a:ext cx="8208963" cy="4114800"/>
          </a:xfrm>
        </p:spPr>
        <p:txBody>
          <a:bodyPr/>
          <a:lstStyle/>
          <a:p>
            <a:pPr algn="l" rtl="0" eaLnBrk="1" hangingPunct="1"/>
            <a:r>
              <a:rPr lang="en-US" b="1">
                <a:solidFill>
                  <a:srgbClr val="00CC00"/>
                </a:solidFill>
              </a:rPr>
              <a:t>CONSCIENTIOUS,EXPLICIT &amp;JUDICIOUS USE OF CURRENT BEST EVIDENCE IN MAKING DECISIONS ABOUT CARE OF INDIVIDUAL PATIENTS OR THE DELIVERY OF HEALTH SERVICES </a:t>
            </a:r>
            <a:r>
              <a:rPr lang="en-US" sz="2000" b="1" baseline="30000">
                <a:solidFill>
                  <a:srgbClr val="00CC00"/>
                </a:solidFill>
                <a:latin typeface="Times New Roman" pitchFamily="18" charset="0"/>
              </a:rPr>
              <a:t>DAVID SACKETT</a:t>
            </a:r>
            <a:r>
              <a:rPr lang="en-US" b="1">
                <a:solidFill>
                  <a:srgbClr val="00CC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78995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49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B4320C3B-FE68-4510-938A-33E80F66CD19}" type="datetime1">
              <a:rPr lang="en-US" smtClean="0">
                <a:solidFill>
                  <a:srgbClr val="000000"/>
                </a:solidFill>
              </a:rPr>
              <a:pPr eaLnBrk="1" hangingPunct="1"/>
              <a:t>4/8/2026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EBM WORKSHOP IUMS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cs typeface="Arial" charset="0"/>
              </a:defRPr>
            </a:lvl9pPr>
          </a:lstStyle>
          <a:p>
            <a:pPr eaLnBrk="1" hangingPunct="1"/>
            <a:fld id="{167A6F75-9456-409F-9988-9E7DD00E2FBC}" type="slidenum">
              <a:rPr lang="ar-SA" smtClean="0">
                <a:solidFill>
                  <a:srgbClr val="000000"/>
                </a:solidFill>
              </a:rPr>
              <a:pPr eaLnBrk="1" hangingPunct="1"/>
              <a:t>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EBM OBJECTIVES</a:t>
            </a:r>
            <a:endParaRPr lang="en-US"/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/>
              <a:t>KEEPING YOUR SKILLS UP TO DATE</a:t>
            </a:r>
          </a:p>
          <a:p>
            <a:pPr algn="l" rtl="0" eaLnBrk="1" hangingPunct="1">
              <a:buFont typeface="Wingdings" charset="2"/>
              <a:buNone/>
            </a:pPr>
            <a:r>
              <a:rPr lang="en-US"/>
              <a:t>     </a:t>
            </a:r>
            <a:r>
              <a:rPr lang="en-US" sz="2400" b="1"/>
              <a:t>-MEMORY DECREASE</a:t>
            </a:r>
          </a:p>
          <a:p>
            <a:pPr algn="l" rtl="0" eaLnBrk="1" hangingPunct="1">
              <a:buFont typeface="Wingdings" charset="2"/>
              <a:buNone/>
            </a:pPr>
            <a:r>
              <a:rPr lang="en-US" sz="2400" b="1"/>
              <a:t>       -NEW TREATMENT METHODS</a:t>
            </a:r>
            <a:endParaRPr lang="en-US"/>
          </a:p>
          <a:p>
            <a:pPr algn="l" rtl="0" eaLnBrk="1" hangingPunct="1"/>
            <a:r>
              <a:rPr lang="en-US"/>
              <a:t>SAVING TIME</a:t>
            </a:r>
          </a:p>
          <a:p>
            <a:pPr algn="l" rtl="0" eaLnBrk="1" hangingPunct="1"/>
            <a:r>
              <a:rPr lang="en-US"/>
              <a:t>SAVING LIVES</a:t>
            </a:r>
          </a:p>
          <a:p>
            <a:pPr algn="l" rtl="0" eaLnBrk="1" hangingPunct="1"/>
            <a:r>
              <a:rPr lang="en-US"/>
              <a:t>SUPPLEMENTING CLINICAL JUDGEMENT(EBM MODEL) 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401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250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2" grpId="0"/>
      <p:bldP spid="250883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2146</Words>
  <Application>Microsoft Office PowerPoint</Application>
  <PresentationFormat>On-screen Show (4:3)</PresentationFormat>
  <Paragraphs>526</Paragraphs>
  <Slides>51</Slides>
  <Notes>8</Notes>
  <HiddenSlides>1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7" baseType="lpstr">
      <vt:lpstr>Arial</vt:lpstr>
      <vt:lpstr>Arial Black</vt:lpstr>
      <vt:lpstr>Arial Rounded MT Bold</vt:lpstr>
      <vt:lpstr>BD Symbols</vt:lpstr>
      <vt:lpstr>Calibri</vt:lpstr>
      <vt:lpstr>Comic Sans MS</vt:lpstr>
      <vt:lpstr>Impact</vt:lpstr>
      <vt:lpstr>Korinna BT</vt:lpstr>
      <vt:lpstr>StarSymbol</vt:lpstr>
      <vt:lpstr>Tahoma</vt:lpstr>
      <vt:lpstr>Times New Roman</vt:lpstr>
      <vt:lpstr>Titr</vt:lpstr>
      <vt:lpstr>Wingdings</vt:lpstr>
      <vt:lpstr>Zar</vt:lpstr>
      <vt:lpstr>Blends</vt:lpstr>
      <vt:lpstr>Slide</vt:lpstr>
      <vt:lpstr>IN THE NAME OF GOD</vt:lpstr>
      <vt:lpstr>What do you think about EBM?</vt:lpstr>
      <vt:lpstr>Minimum reading to keep up-to-date with pediatrics</vt:lpstr>
      <vt:lpstr>HISTORY</vt:lpstr>
      <vt:lpstr>What is Evidence-Based Medicine?</vt:lpstr>
      <vt:lpstr>DEFINITION</vt:lpstr>
      <vt:lpstr>PowerPoint Presentation</vt:lpstr>
      <vt:lpstr>DEFINITION</vt:lpstr>
      <vt:lpstr>EBM OBJECTIVES</vt:lpstr>
      <vt:lpstr>PowerPoint Presentation</vt:lpstr>
      <vt:lpstr>مزاياي EBM</vt:lpstr>
      <vt:lpstr>مزاياي EBM</vt:lpstr>
      <vt:lpstr>مضرات EBM</vt:lpstr>
      <vt:lpstr>EBM Method</vt:lpstr>
      <vt:lpstr>EBM PROCESS</vt:lpstr>
      <vt:lpstr>Evidence-based Practice</vt:lpstr>
      <vt:lpstr>The Practice of EBM</vt:lpstr>
      <vt:lpstr>PowerPoint Presentation</vt:lpstr>
      <vt:lpstr>Domains of EBM</vt:lpstr>
      <vt:lpstr>Types of Clinical Questions</vt:lpstr>
      <vt:lpstr>Good clinical questions</vt:lpstr>
      <vt:lpstr>Good clinical questions</vt:lpstr>
      <vt:lpstr>FORMULATING CLINICAL QUESTION(well built Question)</vt:lpstr>
      <vt:lpstr>COMPONENTS OF CLINICAL QUESTIONS</vt:lpstr>
      <vt:lpstr>Diagnosis</vt:lpstr>
      <vt:lpstr>Etiology</vt:lpstr>
      <vt:lpstr>Prognosis</vt:lpstr>
      <vt:lpstr>Ask Clinical Questions</vt:lpstr>
      <vt:lpstr>Clinical question(scenario) for treatment</vt:lpstr>
      <vt:lpstr>Question for diagnosis</vt:lpstr>
      <vt:lpstr>Question Prognosis</vt:lpstr>
      <vt:lpstr>Etiology/Harm</vt:lpstr>
      <vt:lpstr>PowerPoint Presentation</vt:lpstr>
      <vt:lpstr>PowerPoint Presentation</vt:lpstr>
      <vt:lpstr>EBM Method</vt:lpstr>
      <vt:lpstr>How to Learn About Best Information Resources?</vt:lpstr>
      <vt:lpstr>Searching for Answers:  The “4S” Approach of Haynes Haynes RB: EBMH 2001;4:47 and ACP Journal Club 2001;134:A11</vt:lpstr>
      <vt:lpstr>PowerPoint Presentation</vt:lpstr>
      <vt:lpstr>PowerPoint Presentation</vt:lpstr>
      <vt:lpstr>EBM hierarchy Haynes 5S pyramid</vt:lpstr>
      <vt:lpstr>Systems</vt:lpstr>
      <vt:lpstr>Systems (Cont’ed)</vt:lpstr>
      <vt:lpstr>Criteria to evaluate systems</vt:lpstr>
      <vt:lpstr>Synopses</vt:lpstr>
      <vt:lpstr>Synopses</vt:lpstr>
      <vt:lpstr>Syntheses: Systematic Reviews</vt:lpstr>
      <vt:lpstr>Syntheses</vt:lpstr>
      <vt:lpstr>Studies</vt:lpstr>
      <vt:lpstr>Textbooks are only useful for “background questions”   (Pathophysiology of clinical problems) </vt:lpstr>
      <vt:lpstr>Alternatives to the “4S” Search Approach</vt:lpstr>
      <vt:lpstr>EBM Method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Hamid</dc:creator>
  <cp:lastModifiedBy>Fateme Dolati</cp:lastModifiedBy>
  <cp:revision>2</cp:revision>
  <dcterms:created xsi:type="dcterms:W3CDTF">2015-11-16T19:03:14Z</dcterms:created>
  <dcterms:modified xsi:type="dcterms:W3CDTF">2026-04-08T09:02:59Z</dcterms:modified>
</cp:coreProperties>
</file>