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0" r:id="rId3"/>
    <p:sldId id="261" r:id="rId4"/>
    <p:sldId id="277" r:id="rId5"/>
    <p:sldId id="262" r:id="rId6"/>
    <p:sldId id="264" r:id="rId7"/>
    <p:sldId id="265" r:id="rId8"/>
    <p:sldId id="269" r:id="rId9"/>
    <p:sldId id="268" r:id="rId10"/>
    <p:sldId id="281" r:id="rId11"/>
    <p:sldId id="278" r:id="rId12"/>
    <p:sldId id="279" r:id="rId13"/>
    <p:sldId id="280" r:id="rId14"/>
    <p:sldId id="267" r:id="rId15"/>
    <p:sldId id="270" r:id="rId16"/>
    <p:sldId id="275" r:id="rId17"/>
    <p:sldId id="274" r:id="rId18"/>
    <p:sldId id="273" r:id="rId19"/>
    <p:sldId id="272" r:id="rId20"/>
    <p:sldId id="282" r:id="rId21"/>
    <p:sldId id="27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71A82-1A71-4264-B949-31B009A2F815}">
          <p14:sldIdLst>
            <p14:sldId id="256"/>
            <p14:sldId id="260"/>
            <p14:sldId id="261"/>
            <p14:sldId id="277"/>
            <p14:sldId id="262"/>
            <p14:sldId id="264"/>
            <p14:sldId id="265"/>
            <p14:sldId id="269"/>
            <p14:sldId id="268"/>
            <p14:sldId id="281"/>
            <p14:sldId id="278"/>
            <p14:sldId id="279"/>
            <p14:sldId id="280"/>
            <p14:sldId id="267"/>
            <p14:sldId id="270"/>
            <p14:sldId id="275"/>
            <p14:sldId id="274"/>
            <p14:sldId id="273"/>
            <p14:sldId id="272"/>
            <p14:sldId id="282"/>
            <p14:sldId id="271"/>
            <p14:sldId id="276"/>
          </p14:sldIdLst>
        </p14:section>
        <p14:section name="Untitled Section" id="{70A96DFE-FAF5-4D56-BD89-1A90EF6187F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6" autoAdjust="0"/>
    <p:restoredTop sz="94676" autoAdjust="0"/>
  </p:normalViewPr>
  <p:slideViewPr>
    <p:cSldViewPr snapToGrid="0">
      <p:cViewPr varScale="1">
        <p:scale>
          <a:sx n="85" d="100"/>
          <a:sy n="85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1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85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5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0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7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24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CA49-711E-4ADF-AD1B-3BFD0062CA15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1E37-F079-4493-900B-5439A6D4A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6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82134" y="2078540"/>
            <a:ext cx="9801040" cy="20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عنوان درس: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endParaRPr lang="fa-IR" sz="32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3200" spc="50" dirty="0">
                <a:ln w="11430"/>
                <a:cs typeface="B Titr" panose="00000700000000000000" pitchFamily="2" charset="-78"/>
              </a:rPr>
              <a:t>سامانه مدیریت انتشارات دانشگاههای علوم پزشکی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8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45" y="1766454"/>
            <a:ext cx="10912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>
              <a:cs typeface="B Nazanin" pitchFamily="2" charset="-78"/>
            </a:endParaRPr>
          </a:p>
          <a:p>
            <a:pPr algn="r" rtl="1"/>
            <a:endParaRPr lang="en-US" sz="2800" b="1" dirty="0">
              <a:cs typeface="B Nazanin" pitchFamily="2" charset="-78"/>
            </a:endParaRPr>
          </a:p>
          <a:p>
            <a:pPr algn="just" rtl="1"/>
            <a:r>
              <a:rPr lang="fa-IR" sz="2800" b="1" dirty="0">
                <a:cs typeface="B Nazanin" pitchFamily="2" charset="-78"/>
              </a:rPr>
              <a:t>یکی دیگر از امکانات مفید و کاربردی سامانه مداد قابلیت دسترسی به کتب دانشگاههای علوم پزشکی می باشد. که پس از جستجوی کتب یک دانشگاه امکان محدود سازی نتایج با فیلترهای موضوع، سال انتشار، زبان و ... وجود دارد.</a:t>
            </a:r>
          </a:p>
          <a:p>
            <a:pPr algn="r" rtl="1"/>
            <a:endParaRPr lang="en-US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75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20" y="2249488"/>
            <a:ext cx="9484585" cy="3541712"/>
          </a:xfrm>
        </p:spPr>
      </p:pic>
      <p:pic>
        <p:nvPicPr>
          <p:cNvPr id="4098" name="Picture 2" descr="C:\Users\azghandi-m\Desktop\کار مشترک با مشهد\pak\سامانه مداد\پاورپوینت\Untitled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79"/>
            <a:ext cx="12211609" cy="593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2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zghandi-m\Desktop\کار مشترک با مشهد\pak\سامانه مداد\تصاویر مورد نیاز\Untitled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251"/>
            <a:ext cx="12192000" cy="59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2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zghandi-m\Desktop\کار مشترک با مشهد\pak\سامانه مداد\پاورپوینت\Untitled8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5694"/>
            <a:ext cx="12192001" cy="54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8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991"/>
            <a:ext cx="12191999" cy="54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556"/>
            <a:ext cx="12192000" cy="62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4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271"/>
            <a:ext cx="12192000" cy="54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1"/>
            <a:ext cx="121919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4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245"/>
            <a:ext cx="12192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2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7742"/>
            <a:ext cx="12191999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1497" y="873475"/>
            <a:ext cx="9932276" cy="635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مراکز تولید محتوا: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دانشگاه ها و دانشکده های کلان منطقه 9 آمایشی علوم پزشکی کشور</a:t>
            </a:r>
            <a:endParaRPr lang="en-US" sz="2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نام درس: </a:t>
            </a:r>
            <a:r>
              <a:rPr lang="fa-IR" sz="2000" spc="50" dirty="0">
                <a:ln w="11430"/>
                <a:cs typeface="B Nazanin" panose="00000400000000000000" pitchFamily="2" charset="-78"/>
              </a:rPr>
              <a:t>سامانه مدیریت انتشارات دانشگاههای علوم پزشکی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تهیه کننده (ها):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سمیه پاک نژاد (کارشناس ارشد علم اطلاعات و دانش شناسی) ، مجتبی ازقندی شهری (دانشجوی دکترای علم اطلاعات و دانش شناسی)، محمد مصباح ( کارشناس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IT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گروه هدف: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اعضای هیات علمی و دانشجویان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 کلی درس: </a:t>
            </a:r>
            <a:r>
              <a:rPr lang="fa-IR" sz="2000" dirty="0">
                <a:cs typeface="B Nazanin" panose="00000400000000000000" pitchFamily="2" charset="-78"/>
              </a:rPr>
              <a:t>ارائه اطلاعات اصلی و به روز کتاب‌های تالیف و ترجمه دانشگاه‌های علوم پزشکی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اهداف اختصاصی درس: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امکان انجام جستجوی ساده و پیشرفته کتاب بر اساس عنوان، نویسنده، سال نشر، ناشر، شابک، ویرایش و نوع کتاب 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استعلام آنلاین کتاب‌های در دست تالیف و ترجمه دانشگاه‌ها 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دسترسی به پنل مدیریت سیستم ویژه اداره انتشارات دانشگاه </a:t>
            </a:r>
            <a:endParaRPr lang="en-US" sz="2000" dirty="0"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fa-IR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03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45" y="1766454"/>
            <a:ext cx="10912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>
              <a:cs typeface="B Nazanin" pitchFamily="2" charset="-78"/>
            </a:endParaRPr>
          </a:p>
          <a:p>
            <a:pPr algn="r" rtl="1"/>
            <a:endParaRPr lang="en-US" sz="2800" b="1" dirty="0">
              <a:cs typeface="B Nazanin" pitchFamily="2" charset="-78"/>
            </a:endParaRPr>
          </a:p>
          <a:p>
            <a:pPr algn="just" rtl="1"/>
            <a:r>
              <a:rPr lang="fa-IR" sz="2800" b="1" dirty="0">
                <a:cs typeface="B Nazanin" pitchFamily="2" charset="-78"/>
              </a:rPr>
              <a:t>از قابلیت های دیگر امکان ثبت سفارش و خرید منابع هر دانشگاه از طریق ارتباط (لینک دهی)  به اداره انتشارات آن مرکز میسر است.</a:t>
            </a:r>
            <a:endParaRPr lang="en-US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759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60"/>
            <a:ext cx="12192000" cy="5465617"/>
          </a:xfrm>
        </p:spPr>
      </p:pic>
    </p:spTree>
    <p:extLst>
      <p:ext uri="{BB962C8B-B14F-4D97-AF65-F5344CB8AC3E}">
        <p14:creationId xmlns:p14="http://schemas.microsoft.com/office/powerpoint/2010/main" val="266906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058"/>
            <a:ext cx="12192000" cy="5476008"/>
          </a:xfrm>
        </p:spPr>
      </p:pic>
    </p:spTree>
    <p:extLst>
      <p:ext uri="{BB962C8B-B14F-4D97-AF65-F5344CB8AC3E}">
        <p14:creationId xmlns:p14="http://schemas.microsoft.com/office/powerpoint/2010/main" val="71695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790" y="1766454"/>
            <a:ext cx="8707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dirty="0">
              <a:solidFill>
                <a:schemeClr val="bg1"/>
              </a:solidFill>
            </a:endParaRPr>
          </a:p>
          <a:p>
            <a:pPr algn="ctr" rtl="1"/>
            <a:endParaRPr lang="fa-IR" dirty="0">
              <a:solidFill>
                <a:schemeClr val="bg1"/>
              </a:solidFill>
            </a:endParaRPr>
          </a:p>
          <a:p>
            <a:pPr algn="ctr" rtl="1"/>
            <a:endParaRPr lang="fa-IR" dirty="0">
              <a:solidFill>
                <a:schemeClr val="bg1"/>
              </a:solidFill>
            </a:endParaRPr>
          </a:p>
          <a:p>
            <a:pPr algn="ctr" rtl="1"/>
            <a:endParaRPr lang="fa-IR" dirty="0">
              <a:solidFill>
                <a:schemeClr val="bg1"/>
              </a:solidFill>
            </a:endParaRPr>
          </a:p>
          <a:p>
            <a:pPr algn="ctr" rtl="1"/>
            <a:endParaRPr lang="fa-IR" dirty="0">
              <a:solidFill>
                <a:schemeClr val="bg1"/>
              </a:solidFill>
            </a:endParaRPr>
          </a:p>
          <a:p>
            <a:pPr algn="ctr" rtl="1"/>
            <a:endParaRPr lang="fa-IR" dirty="0">
              <a:solidFill>
                <a:schemeClr val="bg1"/>
              </a:solidFill>
            </a:endParaRPr>
          </a:p>
          <a:p>
            <a:pPr algn="ctr" rt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6" y="885825"/>
            <a:ext cx="11232573" cy="50863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51935" y="2161484"/>
            <a:ext cx="7288129" cy="3272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950" b="1" dirty="0">
                <a:cs typeface="B Nazanin" panose="00000400000000000000" pitchFamily="2" charset="-78"/>
              </a:rPr>
              <a:t>آدرس سامانه</a:t>
            </a:r>
            <a:endParaRPr lang="en-US" sz="4950" b="1" dirty="0">
              <a:solidFill>
                <a:schemeClr val="accent5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/>
            <a:endParaRPr lang="en-US" sz="900" dirty="0">
              <a:cs typeface="B Titr" panose="00000700000000000000" pitchFamily="2" charset="-78"/>
            </a:endParaRPr>
          </a:p>
          <a:p>
            <a:pPr algn="ctr"/>
            <a:endParaRPr lang="fa-IR" sz="1350" dirty="0">
              <a:cs typeface="B Titr" panose="00000700000000000000" pitchFamily="2" charset="-78"/>
            </a:endParaRPr>
          </a:p>
          <a:p>
            <a:pPr algn="ctr" rtl="1"/>
            <a:r>
              <a:rPr lang="en-US" sz="4050" b="1" dirty="0">
                <a:solidFill>
                  <a:schemeClr val="accent1">
                    <a:lumMod val="75000"/>
                  </a:schemeClr>
                </a:solidFill>
              </a:rPr>
              <a:t>www. books.research.ac.ir</a:t>
            </a:r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333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45" y="1766454"/>
            <a:ext cx="10912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sz="2800" b="1" dirty="0">
              <a:cs typeface="B Nazanin" pitchFamily="2" charset="-78"/>
            </a:endParaRPr>
          </a:p>
          <a:p>
            <a:pPr algn="r" rtl="1"/>
            <a:endParaRPr lang="en-US" sz="2800" b="1" dirty="0">
              <a:cs typeface="B Nazanin" pitchFamily="2" charset="-78"/>
            </a:endParaRPr>
          </a:p>
          <a:p>
            <a:pPr algn="just" rtl="1"/>
            <a:r>
              <a:rPr lang="fa-IR" sz="2800" b="1" dirty="0">
                <a:cs typeface="B Nazanin" pitchFamily="2" charset="-78"/>
              </a:rPr>
              <a:t>برای دسترسی به کتب تالیف شده دانشگاههای علوم پزشکی می توانیم از این سامانه استفاده نماییم  در صفحه اصلی سامانه </a:t>
            </a:r>
            <a:r>
              <a:rPr lang="ar-SA" sz="2800" b="1" dirty="0">
                <a:cs typeface="B Nazanin" pitchFamily="2" charset="-78"/>
              </a:rPr>
              <a:t>:  فهرست موضوعی، کتب دانشگاهها ، راهنما، خرید کتاب ، درباره ما، تماس با ما و ورود به سامانه وجود دار</a:t>
            </a:r>
            <a:r>
              <a:rPr lang="fa-IR" sz="2800" b="1" dirty="0">
                <a:cs typeface="B Nazanin" pitchFamily="2" charset="-78"/>
              </a:rPr>
              <a:t>د </a:t>
            </a:r>
            <a:r>
              <a:rPr lang="en-US" sz="2800" b="1" dirty="0">
                <a:cs typeface="B Nazanin" pitchFamily="2" charset="-78"/>
              </a:rPr>
              <a:t>.</a:t>
            </a:r>
          </a:p>
          <a:p>
            <a:pPr algn="just" rtl="1"/>
            <a:r>
              <a:rPr lang="fa-IR" sz="2800" b="1" dirty="0">
                <a:cs typeface="B Nazanin" pitchFamily="2" charset="-78"/>
              </a:rPr>
              <a:t>فی المثل وقتی موضوعی را انتخاب می کنیم می توان نتایج حاصله را بر اساس دانشگاه و سال انتشار محدود نماییم.</a:t>
            </a:r>
          </a:p>
          <a:p>
            <a:pPr algn="r" rtl="1"/>
            <a:endParaRPr lang="en-US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04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78"/>
            <a:ext cx="12192000" cy="6626578"/>
          </a:xfrm>
        </p:spPr>
      </p:pic>
    </p:spTree>
    <p:extLst>
      <p:ext uri="{BB962C8B-B14F-4D97-AF65-F5344CB8AC3E}">
        <p14:creationId xmlns:p14="http://schemas.microsoft.com/office/powerpoint/2010/main" val="27758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806257"/>
            <a:ext cx="12191999" cy="5476007"/>
          </a:xfrm>
        </p:spPr>
      </p:pic>
    </p:spTree>
    <p:extLst>
      <p:ext uri="{BB962C8B-B14F-4D97-AF65-F5344CB8AC3E}">
        <p14:creationId xmlns:p14="http://schemas.microsoft.com/office/powerpoint/2010/main" val="219823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70399"/>
            <a:ext cx="12191999" cy="54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1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937"/>
            <a:ext cx="12192000" cy="54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5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528"/>
            <a:ext cx="12192000" cy="54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1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700</TotalTime>
  <Words>292</Words>
  <Application>Microsoft Office PowerPoint</Application>
  <PresentationFormat>Widescreen</PresentationFormat>
  <Paragraphs>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داور</dc:creator>
  <cp:lastModifiedBy>Fateme Dolati</cp:lastModifiedBy>
  <cp:revision>91</cp:revision>
  <dcterms:created xsi:type="dcterms:W3CDTF">2020-01-06T18:17:30Z</dcterms:created>
  <dcterms:modified xsi:type="dcterms:W3CDTF">2023-12-26T08:42:22Z</dcterms:modified>
</cp:coreProperties>
</file>