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60" r:id="rId1"/>
  </p:sldMasterIdLst>
  <p:notesMasterIdLst>
    <p:notesMasterId r:id="rId66"/>
  </p:notesMasterIdLst>
  <p:handoutMasterIdLst>
    <p:handoutMasterId r:id="rId67"/>
  </p:handoutMasterIdLst>
  <p:sldIdLst>
    <p:sldId id="456" r:id="rId2"/>
    <p:sldId id="516" r:id="rId3"/>
    <p:sldId id="517" r:id="rId4"/>
    <p:sldId id="518" r:id="rId5"/>
    <p:sldId id="519" r:id="rId6"/>
    <p:sldId id="520" r:id="rId7"/>
    <p:sldId id="521" r:id="rId8"/>
    <p:sldId id="522" r:id="rId9"/>
    <p:sldId id="523" r:id="rId10"/>
    <p:sldId id="541" r:id="rId11"/>
    <p:sldId id="540" r:id="rId12"/>
    <p:sldId id="542" r:id="rId13"/>
    <p:sldId id="543" r:id="rId14"/>
    <p:sldId id="486" r:id="rId15"/>
    <p:sldId id="487" r:id="rId16"/>
    <p:sldId id="537" r:id="rId17"/>
    <p:sldId id="538" r:id="rId18"/>
    <p:sldId id="510" r:id="rId19"/>
    <p:sldId id="535" r:id="rId20"/>
    <p:sldId id="536" r:id="rId21"/>
    <p:sldId id="512" r:id="rId22"/>
    <p:sldId id="470" r:id="rId23"/>
    <p:sldId id="539" r:id="rId24"/>
    <p:sldId id="473" r:id="rId25"/>
    <p:sldId id="474" r:id="rId26"/>
    <p:sldId id="525" r:id="rId27"/>
    <p:sldId id="526" r:id="rId28"/>
    <p:sldId id="527" r:id="rId29"/>
    <p:sldId id="478" r:id="rId30"/>
    <p:sldId id="509" r:id="rId31"/>
    <p:sldId id="528" r:id="rId32"/>
    <p:sldId id="529" r:id="rId33"/>
    <p:sldId id="479" r:id="rId34"/>
    <p:sldId id="504" r:id="rId35"/>
    <p:sldId id="480" r:id="rId36"/>
    <p:sldId id="505" r:id="rId37"/>
    <p:sldId id="515" r:id="rId38"/>
    <p:sldId id="481" r:id="rId39"/>
    <p:sldId id="482" r:id="rId40"/>
    <p:sldId id="524" r:id="rId41"/>
    <p:sldId id="534" r:id="rId42"/>
    <p:sldId id="506" r:id="rId43"/>
    <p:sldId id="483" r:id="rId44"/>
    <p:sldId id="484" r:id="rId45"/>
    <p:sldId id="485" r:id="rId46"/>
    <p:sldId id="477" r:id="rId47"/>
    <p:sldId id="490" r:id="rId48"/>
    <p:sldId id="507" r:id="rId49"/>
    <p:sldId id="491" r:id="rId50"/>
    <p:sldId id="492" r:id="rId51"/>
    <p:sldId id="508" r:id="rId52"/>
    <p:sldId id="498" r:id="rId53"/>
    <p:sldId id="499" r:id="rId54"/>
    <p:sldId id="500" r:id="rId55"/>
    <p:sldId id="501" r:id="rId56"/>
    <p:sldId id="502" r:id="rId57"/>
    <p:sldId id="493" r:id="rId58"/>
    <p:sldId id="495" r:id="rId59"/>
    <p:sldId id="496" r:id="rId60"/>
    <p:sldId id="530" r:id="rId61"/>
    <p:sldId id="531" r:id="rId62"/>
    <p:sldId id="532" r:id="rId63"/>
    <p:sldId id="533" r:id="rId64"/>
    <p:sldId id="503" r:id="rId65"/>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a:srgbClr val="CC6600"/>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autoAdjust="0"/>
    <p:restoredTop sz="92888" autoAdjust="0"/>
  </p:normalViewPr>
  <p:slideViewPr>
    <p:cSldViewPr>
      <p:cViewPr varScale="1">
        <p:scale>
          <a:sx n="84" d="100"/>
          <a:sy n="84" d="100"/>
        </p:scale>
        <p:origin x="158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1F5769F-02CA-4018-A21C-3D609F12C7A6}" type="datetimeFigureOut">
              <a:rPr lang="en-US" smtClean="0"/>
              <a:t>12/26/2023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97C834C-83EF-4AAA-8FD8-6F66CA49BB12}" type="slidenum">
              <a:rPr lang="en-US" smtClean="0"/>
              <a:t>‹#›</a:t>
            </a:fld>
            <a:endParaRPr lang="en-US"/>
          </a:p>
        </p:txBody>
      </p:sp>
    </p:spTree>
    <p:extLst>
      <p:ext uri="{BB962C8B-B14F-4D97-AF65-F5344CB8AC3E}">
        <p14:creationId xmlns:p14="http://schemas.microsoft.com/office/powerpoint/2010/main" val="1427854447"/>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3351CE0C-FEEF-4C97-9611-9C3D2387AB92}" type="datetimeFigureOut">
              <a:rPr lang="fa-IR" smtClean="0"/>
              <a:pPr/>
              <a:t>1445/06/14</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D6C9BE1-2AAF-486E-B0E4-16BDA15B8C93}" type="slidenum">
              <a:rPr lang="fa-IR" smtClean="0"/>
              <a:pPr/>
              <a:t>‹#›</a:t>
            </a:fld>
            <a:endParaRPr lang="fa-IR"/>
          </a:p>
        </p:txBody>
      </p:sp>
    </p:spTree>
    <p:extLst>
      <p:ext uri="{BB962C8B-B14F-4D97-AF65-F5344CB8AC3E}">
        <p14:creationId xmlns:p14="http://schemas.microsoft.com/office/powerpoint/2010/main" val="2028783657"/>
      </p:ext>
    </p:extLst>
  </p:cSld>
  <p:clrMap bg1="lt1" tx1="dk1" bg2="lt2" tx2="dk2" accent1="accent1" accent2="accent2" accent3="accent3" accent4="accent4" accent5="accent5" accent6="accent6" hlink="hlink" folHlink="folHlink"/>
  <p:hf hdr="0" ftr="0" dt="0"/>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D6C9BE1-2AAF-486E-B0E4-16BDA15B8C93}" type="slidenum">
              <a:rPr lang="fa-IR" smtClean="0"/>
              <a:pPr/>
              <a:t>1</a:t>
            </a:fld>
            <a:endParaRPr lang="fa-IR"/>
          </a:p>
        </p:txBody>
      </p:sp>
    </p:spTree>
    <p:extLst>
      <p:ext uri="{BB962C8B-B14F-4D97-AF65-F5344CB8AC3E}">
        <p14:creationId xmlns:p14="http://schemas.microsoft.com/office/powerpoint/2010/main" val="13607043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D1C8CD18-575F-41A6-B194-A103EAE149B3}" type="slidenum">
              <a:rPr lang="en-US" altLang="en-US"/>
              <a:pPr>
                <a:spcBef>
                  <a:spcPct val="0"/>
                </a:spcBef>
              </a:pPr>
              <a:t>21</a:t>
            </a:fld>
            <a:endParaRPr lang="en-US" altLang="en-US"/>
          </a:p>
        </p:txBody>
      </p:sp>
      <p:sp>
        <p:nvSpPr>
          <p:cNvPr id="18435" name="Rectangle 2"/>
          <p:cNvSpPr>
            <a:spLocks noGrp="1" noRot="1" noChangeAspect="1" noChangeArrowheads="1" noTextEdit="1"/>
          </p:cNvSpPr>
          <p:nvPr>
            <p:ph type="sldImg"/>
          </p:nvPr>
        </p:nvSpPr>
        <p:spPr>
          <a:xfrm>
            <a:off x="2489200" y="609600"/>
            <a:ext cx="1727200" cy="1295400"/>
          </a:xfrm>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lnSpcReduction="10000"/>
          </a:bodyPr>
          <a:lstStyle/>
          <a:p>
            <a:r>
              <a:rPr lang="en-US" altLang="en-US" dirty="0"/>
              <a:t>“</a:t>
            </a:r>
            <a:r>
              <a:rPr lang="en-US" altLang="en-US" b="1" dirty="0"/>
              <a:t>Explicit</a:t>
            </a:r>
            <a:r>
              <a:rPr lang="en-US" altLang="en-US" dirty="0"/>
              <a:t>, </a:t>
            </a:r>
            <a:r>
              <a:rPr lang="en-US" altLang="en-US" b="1" dirty="0"/>
              <a:t>judicious</a:t>
            </a:r>
            <a:r>
              <a:rPr lang="en-US" altLang="en-US" dirty="0"/>
              <a:t>, and </a:t>
            </a:r>
            <a:r>
              <a:rPr lang="en-US" altLang="en-US" b="1" dirty="0"/>
              <a:t>conscientious</a:t>
            </a:r>
            <a:r>
              <a:rPr lang="en-US" altLang="en-US" dirty="0"/>
              <a:t> use of </a:t>
            </a:r>
            <a:r>
              <a:rPr lang="en-US" altLang="en-US" b="1" dirty="0"/>
              <a:t>current best evidence</a:t>
            </a:r>
            <a:r>
              <a:rPr lang="en-US" altLang="en-US" dirty="0"/>
              <a:t> from medical care research to make decisions about the medical care of </a:t>
            </a:r>
            <a:r>
              <a:rPr lang="en-US" altLang="en-US" b="1" dirty="0"/>
              <a:t>individuals</a:t>
            </a:r>
            <a:r>
              <a:rPr lang="en-US" altLang="en-US" dirty="0"/>
              <a:t>”</a:t>
            </a:r>
            <a:br>
              <a:rPr lang="en-US" altLang="en-US" dirty="0"/>
            </a:br>
            <a:endParaRPr lang="en-US" altLang="en-US" dirty="0"/>
          </a:p>
          <a:p>
            <a:r>
              <a:rPr lang="en-US" altLang="en-US" dirty="0"/>
              <a:t>Clinical expertise IS important!</a:t>
            </a:r>
          </a:p>
          <a:p>
            <a:endParaRPr lang="en-US" altLang="en-US" dirty="0"/>
          </a:p>
          <a:p>
            <a:r>
              <a:rPr lang="en-US" altLang="en-US" dirty="0"/>
              <a:t>Why? </a:t>
            </a:r>
          </a:p>
          <a:p>
            <a:r>
              <a:rPr lang="en-US" altLang="en-US" dirty="0"/>
              <a:t>Experience with patients:</a:t>
            </a:r>
          </a:p>
          <a:p>
            <a:pPr>
              <a:buFontTx/>
              <a:buChar char="-"/>
            </a:pPr>
            <a:r>
              <a:rPr lang="en-US" altLang="en-US" dirty="0"/>
              <a:t>improves efficiency of diagnosis and treatment</a:t>
            </a:r>
          </a:p>
          <a:p>
            <a:pPr>
              <a:buFontTx/>
              <a:buChar char="-"/>
            </a:pPr>
            <a:r>
              <a:rPr lang="en-US" altLang="en-US" dirty="0"/>
              <a:t>Improves ability to determine applicability of research data to your patients</a:t>
            </a:r>
          </a:p>
          <a:p>
            <a:pPr>
              <a:buFontTx/>
              <a:buChar char="-"/>
            </a:pPr>
            <a:r>
              <a:rPr lang="en-US" altLang="en-US" dirty="0"/>
              <a:t>Allows consideration of patient preferences</a:t>
            </a:r>
          </a:p>
          <a:p>
            <a:r>
              <a:rPr lang="en-US" altLang="en-US" dirty="0"/>
              <a:t>EBM is the process of systematically finding the most recent applicable research, </a:t>
            </a:r>
          </a:p>
          <a:p>
            <a:r>
              <a:rPr lang="en-US" altLang="en-US" dirty="0"/>
              <a:t>appraising its validity, and </a:t>
            </a:r>
          </a:p>
          <a:p>
            <a:r>
              <a:rPr lang="en-US" altLang="en-US" dirty="0"/>
              <a:t>using it as the basis for clinical decisions.</a:t>
            </a:r>
          </a:p>
          <a:p>
            <a:r>
              <a:rPr lang="en-US" altLang="en-US" dirty="0"/>
              <a:t>Clinical Expertise</a:t>
            </a:r>
          </a:p>
          <a:p>
            <a:r>
              <a:rPr lang="en-US" altLang="en-US" dirty="0"/>
              <a:t>	improves efficiency of </a:t>
            </a:r>
            <a:r>
              <a:rPr lang="en-US" altLang="en-US" dirty="0" err="1"/>
              <a:t>Dx</a:t>
            </a:r>
            <a:r>
              <a:rPr lang="en-US" altLang="en-US" dirty="0"/>
              <a:t> and Rx</a:t>
            </a:r>
          </a:p>
          <a:p>
            <a:r>
              <a:rPr lang="en-US" altLang="en-US" dirty="0"/>
              <a:t>	considers patient preferences</a:t>
            </a:r>
          </a:p>
          <a:p>
            <a:r>
              <a:rPr lang="en-US" altLang="en-US" dirty="0"/>
              <a:t>	Overestimates usefulness of therapy</a:t>
            </a:r>
          </a:p>
          <a:p>
            <a:r>
              <a:rPr lang="en-US" altLang="en-US" dirty="0"/>
              <a:t>		-placebo effect</a:t>
            </a:r>
          </a:p>
          <a:p>
            <a:r>
              <a:rPr lang="en-US" altLang="en-US" dirty="0"/>
              <a:t>		- loss to follow-up</a:t>
            </a:r>
          </a:p>
          <a:p>
            <a:r>
              <a:rPr lang="en-US" altLang="en-US" dirty="0"/>
              <a:t>“Have not all concerned physicians been doing this (EBM) for ages... ? </a:t>
            </a:r>
            <a:br>
              <a:rPr lang="en-US" altLang="en-US" dirty="0"/>
            </a:br>
            <a:r>
              <a:rPr lang="en-US" altLang="en-US" dirty="0"/>
              <a:t>The steps and recommendations of the EBM acolytes reek of obfuscations and platitudes.”</a:t>
            </a:r>
          </a:p>
          <a:p>
            <a:r>
              <a:rPr lang="en-US" altLang="en-US" dirty="0"/>
              <a:t>        WKC Morgan, London, Ontario</a:t>
            </a:r>
            <a:r>
              <a:rPr lang="en-US" altLang="en-US" i="1" dirty="0"/>
              <a:t>  Lancet</a:t>
            </a:r>
            <a:r>
              <a:rPr lang="en-US" altLang="en-US" dirty="0"/>
              <a:t>, October 28, 1995</a:t>
            </a:r>
          </a:p>
        </p:txBody>
      </p:sp>
    </p:spTree>
    <p:extLst>
      <p:ext uri="{BB962C8B-B14F-4D97-AF65-F5344CB8AC3E}">
        <p14:creationId xmlns:p14="http://schemas.microsoft.com/office/powerpoint/2010/main" val="10776299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D6C9BE1-2AAF-486E-B0E4-16BDA15B8C93}" type="slidenum">
              <a:rPr lang="fa-IR" smtClean="0"/>
              <a:pPr/>
              <a:t>24</a:t>
            </a:fld>
            <a:endParaRPr lang="fa-IR"/>
          </a:p>
        </p:txBody>
      </p:sp>
    </p:spTree>
    <p:extLst>
      <p:ext uri="{BB962C8B-B14F-4D97-AF65-F5344CB8AC3E}">
        <p14:creationId xmlns:p14="http://schemas.microsoft.com/office/powerpoint/2010/main" val="89328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BC8377B2-8094-4880-8230-39AFA323CE72}" type="slidenum">
              <a:rPr lang="en-US" altLang="en-US"/>
              <a:pPr>
                <a:spcBef>
                  <a:spcPct val="0"/>
                </a:spcBef>
              </a:pPr>
              <a:t>2</a:t>
            </a:fld>
            <a:endParaRPr lang="en-US" altLang="en-US"/>
          </a:p>
        </p:txBody>
      </p:sp>
    </p:spTree>
    <p:extLst>
      <p:ext uri="{BB962C8B-B14F-4D97-AF65-F5344CB8AC3E}">
        <p14:creationId xmlns:p14="http://schemas.microsoft.com/office/powerpoint/2010/main" val="31155278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AD8C81F8-8E7E-4071-9693-7B1D770C8997}" type="slidenum">
              <a:rPr lang="en-US" altLang="en-US"/>
              <a:pPr>
                <a:spcBef>
                  <a:spcPct val="0"/>
                </a:spcBef>
              </a:pPr>
              <a:t>3</a:t>
            </a:fld>
            <a:endParaRPr lang="en-US" altLang="en-US"/>
          </a:p>
        </p:txBody>
      </p:sp>
    </p:spTree>
    <p:extLst>
      <p:ext uri="{BB962C8B-B14F-4D97-AF65-F5344CB8AC3E}">
        <p14:creationId xmlns:p14="http://schemas.microsoft.com/office/powerpoint/2010/main" val="29734088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TextEdit="1"/>
          </p:cNvSpPr>
          <p:nvPr>
            <p:ph type="sldImg"/>
          </p:nvPr>
        </p:nvSpPr>
        <p:spPr>
          <a:ln/>
        </p:spPr>
      </p:sp>
      <p:sp>
        <p:nvSpPr>
          <p:cNvPr id="112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12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2A49C09-62F7-4BC0-B78D-56F2EBD1925C}" type="slidenum">
              <a:rPr lang="en-US" altLang="en-US"/>
              <a:pPr>
                <a:spcBef>
                  <a:spcPct val="0"/>
                </a:spcBef>
              </a:pPr>
              <a:t>4</a:t>
            </a:fld>
            <a:endParaRPr lang="en-US" altLang="en-US"/>
          </a:p>
        </p:txBody>
      </p:sp>
    </p:spTree>
    <p:extLst>
      <p:ext uri="{BB962C8B-B14F-4D97-AF65-F5344CB8AC3E}">
        <p14:creationId xmlns:p14="http://schemas.microsoft.com/office/powerpoint/2010/main" val="20549700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461C1999-CADF-46A5-BBF0-AD52DDE74B30}" type="slidenum">
              <a:rPr lang="en-US" altLang="en-US"/>
              <a:pPr>
                <a:spcBef>
                  <a:spcPct val="0"/>
                </a:spcBef>
              </a:pPr>
              <a:t>5</a:t>
            </a:fld>
            <a:endParaRPr lang="en-US" altLang="en-US"/>
          </a:p>
        </p:txBody>
      </p:sp>
    </p:spTree>
    <p:extLst>
      <p:ext uri="{BB962C8B-B14F-4D97-AF65-F5344CB8AC3E}">
        <p14:creationId xmlns:p14="http://schemas.microsoft.com/office/powerpoint/2010/main" val="19918334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28A9992-24B9-4BA5-BF7C-1C7CE39AABC2}" type="slidenum">
              <a:rPr lang="en-US" altLang="en-US"/>
              <a:pPr>
                <a:spcBef>
                  <a:spcPct val="0"/>
                </a:spcBef>
              </a:pPr>
              <a:t>6</a:t>
            </a:fld>
            <a:endParaRPr lang="en-US" altLang="en-US"/>
          </a:p>
        </p:txBody>
      </p:sp>
    </p:spTree>
    <p:extLst>
      <p:ext uri="{BB962C8B-B14F-4D97-AF65-F5344CB8AC3E}">
        <p14:creationId xmlns:p14="http://schemas.microsoft.com/office/powerpoint/2010/main" val="1714968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F271A226-5769-4873-B364-1FCEFC5C26AF}" type="slidenum">
              <a:rPr lang="en-US" altLang="en-US"/>
              <a:pPr>
                <a:spcBef>
                  <a:spcPct val="0"/>
                </a:spcBef>
              </a:pPr>
              <a:t>7</a:t>
            </a:fld>
            <a:endParaRPr lang="en-US" altLang="en-US"/>
          </a:p>
        </p:txBody>
      </p:sp>
    </p:spTree>
    <p:extLst>
      <p:ext uri="{BB962C8B-B14F-4D97-AF65-F5344CB8AC3E}">
        <p14:creationId xmlns:p14="http://schemas.microsoft.com/office/powerpoint/2010/main" val="42434666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35974131-3BA0-4A13-95DF-067646DE5E23}" type="slidenum">
              <a:rPr lang="en-US" altLang="en-US"/>
              <a:pPr>
                <a:spcBef>
                  <a:spcPct val="0"/>
                </a:spcBef>
              </a:pPr>
              <a:t>8</a:t>
            </a:fld>
            <a:endParaRPr lang="en-US" altLang="en-US"/>
          </a:p>
        </p:txBody>
      </p:sp>
    </p:spTree>
    <p:extLst>
      <p:ext uri="{BB962C8B-B14F-4D97-AF65-F5344CB8AC3E}">
        <p14:creationId xmlns:p14="http://schemas.microsoft.com/office/powerpoint/2010/main" val="21514802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
        <p:nvSpPr>
          <p:cNvPr id="215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cs typeface="Arial" panose="020B0604020202020204" pitchFamily="34" charset="0"/>
              </a:defRPr>
            </a:lvl1pPr>
            <a:lvl2pPr marL="742950" indent="-285750">
              <a:spcBef>
                <a:spcPct val="30000"/>
              </a:spcBef>
              <a:defRPr sz="1200">
                <a:solidFill>
                  <a:schemeClr val="tx1"/>
                </a:solidFill>
                <a:latin typeface="Arial" panose="020B0604020202020204" pitchFamily="34" charset="0"/>
                <a:cs typeface="Arial" panose="020B0604020202020204" pitchFamily="34" charset="0"/>
              </a:defRPr>
            </a:lvl2pPr>
            <a:lvl3pPr marL="1143000" indent="-228600">
              <a:spcBef>
                <a:spcPct val="30000"/>
              </a:spcBef>
              <a:defRPr sz="1200">
                <a:solidFill>
                  <a:schemeClr val="tx1"/>
                </a:solidFill>
                <a:latin typeface="Arial" panose="020B0604020202020204" pitchFamily="34" charset="0"/>
                <a:cs typeface="Arial" panose="020B0604020202020204" pitchFamily="34" charset="0"/>
              </a:defRPr>
            </a:lvl3pPr>
            <a:lvl4pPr marL="1600200" indent="-228600">
              <a:spcBef>
                <a:spcPct val="30000"/>
              </a:spcBef>
              <a:defRPr sz="1200">
                <a:solidFill>
                  <a:schemeClr val="tx1"/>
                </a:solidFill>
                <a:latin typeface="Arial" panose="020B0604020202020204" pitchFamily="34" charset="0"/>
                <a:cs typeface="Arial" panose="020B0604020202020204" pitchFamily="34" charset="0"/>
              </a:defRPr>
            </a:lvl4pPr>
            <a:lvl5pPr marL="2057400" indent="-228600">
              <a:spcBef>
                <a:spcPct val="30000"/>
              </a:spcBef>
              <a:defRPr sz="12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a:spcBef>
                <a:spcPct val="0"/>
              </a:spcBef>
            </a:pPr>
            <a:fld id="{1E9DA790-2203-439E-93AA-1B4FA36D990A}" type="slidenum">
              <a:rPr lang="en-US" altLang="en-US"/>
              <a:pPr>
                <a:spcBef>
                  <a:spcPct val="0"/>
                </a:spcBef>
              </a:pPr>
              <a:t>9</a:t>
            </a:fld>
            <a:endParaRPr lang="en-US" altLang="en-US"/>
          </a:p>
        </p:txBody>
      </p:sp>
    </p:spTree>
    <p:extLst>
      <p:ext uri="{BB962C8B-B14F-4D97-AF65-F5344CB8AC3E}">
        <p14:creationId xmlns:p14="http://schemas.microsoft.com/office/powerpoint/2010/main" val="23129698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30" name="Date Placeholder 29"/>
          <p:cNvSpPr>
            <a:spLocks noGrp="1"/>
          </p:cNvSpPr>
          <p:nvPr>
            <p:ph type="dt" sz="half" idx="10"/>
          </p:nvPr>
        </p:nvSpPr>
        <p:spPr/>
        <p:txBody>
          <a:bodyPr/>
          <a:lstStyle/>
          <a:p>
            <a:fld id="{9A2BCA65-2FA8-420C-8474-C4BF20DE2005}" type="datetimeFigureOut">
              <a:rPr lang="fa-IR" smtClean="0"/>
              <a:pPr/>
              <a:t>1445/06/14</a:t>
            </a:fld>
            <a:endParaRPr lang="fa-IR"/>
          </a:p>
        </p:txBody>
      </p:sp>
      <p:sp>
        <p:nvSpPr>
          <p:cNvPr id="19" name="Footer Placeholder 18"/>
          <p:cNvSpPr>
            <a:spLocks noGrp="1"/>
          </p:cNvSpPr>
          <p:nvPr>
            <p:ph type="ftr" sz="quarter" idx="11"/>
          </p:nvPr>
        </p:nvSpPr>
        <p:spPr/>
        <p:txBody>
          <a:bodyPr/>
          <a:lstStyle/>
          <a:p>
            <a:endParaRPr lang="fa-IR"/>
          </a:p>
        </p:txBody>
      </p:sp>
      <p:sp>
        <p:nvSpPr>
          <p:cNvPr id="27" name="Slide Number Placeholder 26"/>
          <p:cNvSpPr>
            <a:spLocks noGrp="1"/>
          </p:cNvSpPr>
          <p:nvPr>
            <p:ph type="sldNum" sz="quarter" idx="12"/>
          </p:nvPr>
        </p:nvSpPr>
        <p:spPr/>
        <p:txBody>
          <a:bodyPr/>
          <a:lstStyle/>
          <a:p>
            <a:fld id="{9664C89A-650D-4643-A7DD-37F32D1D5A27}"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transition spd="med">
    <p:wheel spokes="8"/>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A2BCA65-2FA8-420C-8474-C4BF20DE2005}" type="datetimeFigureOut">
              <a:rPr lang="fa-IR" smtClean="0"/>
              <a:pPr/>
              <a:t>1445/06/14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664C89A-650D-4643-A7DD-37F32D1D5A27}" type="slidenum">
              <a:rPr lang="fa-IR" smtClean="0"/>
              <a:pPr/>
              <a:t>‹#›</a:t>
            </a:fld>
            <a:endParaRPr lang="fa-IR"/>
          </a:p>
        </p:txBody>
      </p:sp>
    </p:spTree>
  </p:cSld>
  <p:clrMapOvr>
    <a:masterClrMapping/>
  </p:clrMapOvr>
  <p:transition spd="med">
    <p:wheel spokes="8"/>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A2BCA65-2FA8-420C-8474-C4BF20DE2005}" type="datetimeFigureOut">
              <a:rPr lang="fa-IR" smtClean="0"/>
              <a:pPr/>
              <a:t>1445/06/14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664C89A-650D-4643-A7DD-37F32D1D5A27}" type="slidenum">
              <a:rPr lang="fa-IR" smtClean="0"/>
              <a:pPr/>
              <a:t>‹#›</a:t>
            </a:fld>
            <a:endParaRPr lang="fa-IR"/>
          </a:p>
        </p:txBody>
      </p:sp>
    </p:spTree>
  </p:cSld>
  <p:clrMapOvr>
    <a:masterClrMapping/>
  </p:clrMapOvr>
  <p:transition spd="med">
    <p:wheel spokes="8"/>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9A2BCA65-2FA8-420C-8474-C4BF20DE2005}" type="datetimeFigureOut">
              <a:rPr lang="fa-IR" smtClean="0"/>
              <a:pPr/>
              <a:t>1445/06/14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664C89A-650D-4643-A7DD-37F32D1D5A27}" type="slidenum">
              <a:rPr lang="fa-IR" smtClean="0"/>
              <a:pPr/>
              <a:t>‹#›</a:t>
            </a:fld>
            <a:endParaRPr lang="fa-IR"/>
          </a:p>
        </p:txBody>
      </p:sp>
    </p:spTree>
  </p:cSld>
  <p:clrMapOvr>
    <a:masterClrMapping/>
  </p:clrMapOvr>
  <p:transition spd="med">
    <p:wheel spokes="8"/>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9A2BCA65-2FA8-420C-8474-C4BF20DE2005}" type="datetimeFigureOut">
              <a:rPr lang="fa-IR" smtClean="0"/>
              <a:pPr/>
              <a:t>1445/06/14</a:t>
            </a:fld>
            <a:endParaRPr lang="fa-IR"/>
          </a:p>
        </p:txBody>
      </p:sp>
      <p:sp>
        <p:nvSpPr>
          <p:cNvPr id="5" name="Footer Placeholder 4"/>
          <p:cNvSpPr>
            <a:spLocks noGrp="1"/>
          </p:cNvSpPr>
          <p:nvPr>
            <p:ph type="ftr" sz="quarter" idx="11"/>
          </p:nvPr>
        </p:nvSpPr>
        <p:spPr/>
        <p:txBody>
          <a:bodyPr/>
          <a:lstStyle/>
          <a:p>
            <a:endParaRPr lang="fa-IR"/>
          </a:p>
        </p:txBody>
      </p:sp>
      <p:sp>
        <p:nvSpPr>
          <p:cNvPr id="6" name="Slide Number Placeholder 5"/>
          <p:cNvSpPr>
            <a:spLocks noGrp="1"/>
          </p:cNvSpPr>
          <p:nvPr>
            <p:ph type="sldNum" sz="quarter" idx="12"/>
          </p:nvPr>
        </p:nvSpPr>
        <p:spPr/>
        <p:txBody>
          <a:bodyPr/>
          <a:lstStyle/>
          <a:p>
            <a:fld id="{9664C89A-650D-4643-A7DD-37F32D1D5A27}" type="slidenum">
              <a:rPr lang="fa-IR" smtClean="0"/>
              <a:pPr/>
              <a:t>‹#›</a:t>
            </a:fld>
            <a:endParaRPr lang="fa-IR"/>
          </a:p>
        </p:txBody>
      </p:sp>
    </p:spTree>
  </p:cSld>
  <p:clrMapOvr>
    <a:overrideClrMapping bg1="dk1" tx1="lt1" bg2="dk2" tx2="lt2" accent1="accent1" accent2="accent2" accent3="accent3" accent4="accent4" accent5="accent5" accent6="accent6" hlink="hlink" folHlink="folHlink"/>
  </p:clrMapOvr>
  <p:transition spd="med">
    <p:wheel spokes="8"/>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a:t>Click to edit Master title style</a:t>
            </a:r>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A2BCA65-2FA8-420C-8474-C4BF20DE2005}" type="datetimeFigureOut">
              <a:rPr lang="fa-IR" smtClean="0"/>
              <a:pPr/>
              <a:t>1445/06/14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664C89A-650D-4643-A7DD-37F32D1D5A27}" type="slidenum">
              <a:rPr lang="fa-IR" smtClean="0"/>
              <a:pPr/>
              <a:t>‹#›</a:t>
            </a:fld>
            <a:endParaRPr lang="fa-IR"/>
          </a:p>
        </p:txBody>
      </p:sp>
    </p:spTree>
  </p:cSld>
  <p:clrMapOvr>
    <a:masterClrMapping/>
  </p:clrMapOvr>
  <p:transition spd="med">
    <p:wheel spokes="8"/>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a:t>Click to edit Master title style</a:t>
            </a:r>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9A2BCA65-2FA8-420C-8474-C4BF20DE2005}" type="datetimeFigureOut">
              <a:rPr lang="fa-IR" smtClean="0"/>
              <a:pPr/>
              <a:t>1445/06/14</a:t>
            </a:fld>
            <a:endParaRPr lang="fa-IR"/>
          </a:p>
        </p:txBody>
      </p:sp>
      <p:sp>
        <p:nvSpPr>
          <p:cNvPr id="8" name="Footer Placeholder 7"/>
          <p:cNvSpPr>
            <a:spLocks noGrp="1"/>
          </p:cNvSpPr>
          <p:nvPr>
            <p:ph type="ftr" sz="quarter" idx="11"/>
          </p:nvPr>
        </p:nvSpPr>
        <p:spPr/>
        <p:txBody>
          <a:bodyPr/>
          <a:lstStyle/>
          <a:p>
            <a:endParaRPr lang="fa-IR"/>
          </a:p>
        </p:txBody>
      </p:sp>
      <p:sp>
        <p:nvSpPr>
          <p:cNvPr id="9" name="Slide Number Placeholder 8"/>
          <p:cNvSpPr>
            <a:spLocks noGrp="1"/>
          </p:cNvSpPr>
          <p:nvPr>
            <p:ph type="sldNum" sz="quarter" idx="12"/>
          </p:nvPr>
        </p:nvSpPr>
        <p:spPr/>
        <p:txBody>
          <a:bodyPr/>
          <a:lstStyle/>
          <a:p>
            <a:fld id="{9664C89A-650D-4643-A7DD-37F32D1D5A27}" type="slidenum">
              <a:rPr lang="fa-IR" smtClean="0"/>
              <a:pPr/>
              <a:t>‹#›</a:t>
            </a:fld>
            <a:endParaRPr lang="fa-IR"/>
          </a:p>
        </p:txBody>
      </p:sp>
    </p:spTree>
  </p:cSld>
  <p:clrMapOvr>
    <a:masterClrMapping/>
  </p:clrMapOvr>
  <p:transition spd="med">
    <p:wheel spokes="8"/>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a:t>Click to edit Master title style</a:t>
            </a:r>
          </a:p>
        </p:txBody>
      </p:sp>
      <p:sp>
        <p:nvSpPr>
          <p:cNvPr id="3" name="Date Placeholder 2"/>
          <p:cNvSpPr>
            <a:spLocks noGrp="1"/>
          </p:cNvSpPr>
          <p:nvPr>
            <p:ph type="dt" sz="half" idx="10"/>
          </p:nvPr>
        </p:nvSpPr>
        <p:spPr/>
        <p:txBody>
          <a:bodyPr/>
          <a:lstStyle/>
          <a:p>
            <a:fld id="{9A2BCA65-2FA8-420C-8474-C4BF20DE2005}" type="datetimeFigureOut">
              <a:rPr lang="fa-IR" smtClean="0"/>
              <a:pPr/>
              <a:t>1445/06/14</a:t>
            </a:fld>
            <a:endParaRPr lang="fa-IR"/>
          </a:p>
        </p:txBody>
      </p:sp>
      <p:sp>
        <p:nvSpPr>
          <p:cNvPr id="4" name="Footer Placeholder 3"/>
          <p:cNvSpPr>
            <a:spLocks noGrp="1"/>
          </p:cNvSpPr>
          <p:nvPr>
            <p:ph type="ftr" sz="quarter" idx="11"/>
          </p:nvPr>
        </p:nvSpPr>
        <p:spPr/>
        <p:txBody>
          <a:bodyPr/>
          <a:lstStyle/>
          <a:p>
            <a:endParaRPr lang="fa-IR"/>
          </a:p>
        </p:txBody>
      </p:sp>
      <p:sp>
        <p:nvSpPr>
          <p:cNvPr id="5" name="Slide Number Placeholder 4"/>
          <p:cNvSpPr>
            <a:spLocks noGrp="1"/>
          </p:cNvSpPr>
          <p:nvPr>
            <p:ph type="sldNum" sz="quarter" idx="12"/>
          </p:nvPr>
        </p:nvSpPr>
        <p:spPr/>
        <p:txBody>
          <a:bodyPr/>
          <a:lstStyle/>
          <a:p>
            <a:fld id="{9664C89A-650D-4643-A7DD-37F32D1D5A27}" type="slidenum">
              <a:rPr lang="fa-IR" smtClean="0"/>
              <a:pPr/>
              <a:t>‹#›</a:t>
            </a:fld>
            <a:endParaRPr lang="fa-IR"/>
          </a:p>
        </p:txBody>
      </p:sp>
    </p:spTree>
  </p:cSld>
  <p:clrMapOvr>
    <a:masterClrMapping/>
  </p:clrMapOvr>
  <p:transition spd="med">
    <p:wheel spokes="8"/>
    <p:sndAc>
      <p:stSnd>
        <p:snd r:embed="rId1" name="camera.wav"/>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BCA65-2FA8-420C-8474-C4BF20DE2005}" type="datetimeFigureOut">
              <a:rPr lang="fa-IR" smtClean="0"/>
              <a:pPr/>
              <a:t>1445/06/14</a:t>
            </a:fld>
            <a:endParaRPr lang="fa-IR"/>
          </a:p>
        </p:txBody>
      </p:sp>
      <p:sp>
        <p:nvSpPr>
          <p:cNvPr id="3" name="Footer Placeholder 2"/>
          <p:cNvSpPr>
            <a:spLocks noGrp="1"/>
          </p:cNvSpPr>
          <p:nvPr>
            <p:ph type="ftr" sz="quarter" idx="11"/>
          </p:nvPr>
        </p:nvSpPr>
        <p:spPr/>
        <p:txBody>
          <a:bodyPr/>
          <a:lstStyle/>
          <a:p>
            <a:endParaRPr lang="fa-IR"/>
          </a:p>
        </p:txBody>
      </p:sp>
      <p:sp>
        <p:nvSpPr>
          <p:cNvPr id="4" name="Slide Number Placeholder 3"/>
          <p:cNvSpPr>
            <a:spLocks noGrp="1"/>
          </p:cNvSpPr>
          <p:nvPr>
            <p:ph type="sldNum" sz="quarter" idx="12"/>
          </p:nvPr>
        </p:nvSpPr>
        <p:spPr/>
        <p:txBody>
          <a:bodyPr/>
          <a:lstStyle/>
          <a:p>
            <a:fld id="{9664C89A-650D-4643-A7DD-37F32D1D5A27}" type="slidenum">
              <a:rPr lang="fa-IR" smtClean="0"/>
              <a:pPr/>
              <a:t>‹#›</a:t>
            </a:fld>
            <a:endParaRPr lang="fa-IR"/>
          </a:p>
        </p:txBody>
      </p:sp>
    </p:spTree>
  </p:cSld>
  <p:clrMapOvr>
    <a:masterClrMapping/>
  </p:clrMapOvr>
  <p:transition spd="med">
    <p:wheel spokes="8"/>
    <p:sndAc>
      <p:stSnd>
        <p:snd r:embed="rId1" name="camera.wav"/>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9A2BCA65-2FA8-420C-8474-C4BF20DE2005}" type="datetimeFigureOut">
              <a:rPr lang="fa-IR" smtClean="0"/>
              <a:pPr/>
              <a:t>1445/06/14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p:txBody>
          <a:bodyPr/>
          <a:lstStyle/>
          <a:p>
            <a:fld id="{9664C89A-650D-4643-A7DD-37F32D1D5A27}" type="slidenum">
              <a:rPr lang="fa-IR" smtClean="0"/>
              <a:pPr/>
              <a:t>‹#›</a:t>
            </a:fld>
            <a:endParaRPr lang="fa-IR"/>
          </a:p>
        </p:txBody>
      </p:sp>
    </p:spTree>
  </p:cSld>
  <p:clrMapOvr>
    <a:masterClrMapping/>
  </p:clrMapOvr>
  <p:transition spd="med">
    <p:wheel spokes="8"/>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a:t>Click to edit Master title style</a:t>
            </a:r>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9A2BCA65-2FA8-420C-8474-C4BF20DE2005}" type="datetimeFigureOut">
              <a:rPr lang="fa-IR" smtClean="0"/>
              <a:pPr/>
              <a:t>1445/06/14</a:t>
            </a:fld>
            <a:endParaRPr lang="fa-IR"/>
          </a:p>
        </p:txBody>
      </p:sp>
      <p:sp>
        <p:nvSpPr>
          <p:cNvPr id="6" name="Footer Placeholder 5"/>
          <p:cNvSpPr>
            <a:spLocks noGrp="1"/>
          </p:cNvSpPr>
          <p:nvPr>
            <p:ph type="ftr" sz="quarter" idx="11"/>
          </p:nvPr>
        </p:nvSpPr>
        <p:spPr/>
        <p:txBody>
          <a:bodyPr/>
          <a:lstStyle/>
          <a:p>
            <a:endParaRPr lang="fa-IR"/>
          </a:p>
        </p:txBody>
      </p:sp>
      <p:sp>
        <p:nvSpPr>
          <p:cNvPr id="7" name="Slide Number Placeholder 6"/>
          <p:cNvSpPr>
            <a:spLocks noGrp="1"/>
          </p:cNvSpPr>
          <p:nvPr>
            <p:ph type="sldNum" sz="quarter" idx="12"/>
          </p:nvPr>
        </p:nvSpPr>
        <p:spPr>
          <a:xfrm>
            <a:off x="8077200" y="6356350"/>
            <a:ext cx="609600" cy="365125"/>
          </a:xfrm>
        </p:spPr>
        <p:txBody>
          <a:bodyPr/>
          <a:lstStyle/>
          <a:p>
            <a:fld id="{9664C89A-650D-4643-A7DD-37F32D1D5A27}" type="slidenum">
              <a:rPr lang="fa-IR" smtClean="0"/>
              <a:pPr/>
              <a:t>‹#›</a:t>
            </a:fld>
            <a:endParaRPr lang="fa-I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transition spd="med">
    <p:wheel spokes="8"/>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a:t>Click to edit Master title style</a:t>
            </a:r>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A2BCA65-2FA8-420C-8474-C4BF20DE2005}" type="datetimeFigureOut">
              <a:rPr lang="fa-IR" smtClean="0"/>
              <a:pPr/>
              <a:t>1445/06/14</a:t>
            </a:fld>
            <a:endParaRPr lang="fa-I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fa-I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664C89A-650D-4643-A7DD-37F32D1D5A27}" type="slidenum">
              <a:rPr lang="fa-IR" smtClean="0"/>
              <a:pPr/>
              <a:t>‹#›</a:t>
            </a:fld>
            <a:endParaRPr lang="fa-I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wheel spokes="8"/>
    <p:sndAc>
      <p:stSnd>
        <p:snd r:embed="rId13" name="camera.wav"/>
      </p:stSnd>
    </p:sndAc>
  </p:transition>
  <p:txStyles>
    <p:titleStyle>
      <a:lvl1pPr algn="l" rtl="1"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hyperlink" Target="http://utdo.ir/" TargetMode="External"/><Relationship Id="rId4" Type="http://schemas.openxmlformats.org/officeDocument/2006/relationships/hyperlink" Target="https://rsf.research.ac.ir/"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3.jpeg"/></Relationships>
</file>

<file path=ppt/slides/_rels/slide2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3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3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3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3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4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4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4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4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25.png"/></Relationships>
</file>

<file path=ppt/slides/_rels/slide4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5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5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5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5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5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5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8.png"/></Relationships>
</file>

<file path=ppt/slides/_rels/slide61.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6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6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3156960"/>
          </a:xfrm>
        </p:spPr>
        <p:txBody>
          <a:bodyPr>
            <a:normAutofit/>
          </a:bodyPr>
          <a:lstStyle/>
          <a:p>
            <a:pPr algn="ctr"/>
            <a:br>
              <a:rPr lang="fa-IR" sz="3600" dirty="0">
                <a:solidFill>
                  <a:schemeClr val="tx1"/>
                </a:solidFill>
                <a:cs typeface="B Titr" pitchFamily="2" charset="-78"/>
              </a:rPr>
            </a:br>
            <a:br>
              <a:rPr lang="fa-IR" sz="3600" dirty="0">
                <a:solidFill>
                  <a:schemeClr val="tx1"/>
                </a:solidFill>
                <a:cs typeface="B Titr" pitchFamily="2" charset="-78"/>
              </a:rPr>
            </a:br>
            <a:r>
              <a:rPr lang="fa-IR" sz="3600" dirty="0">
                <a:solidFill>
                  <a:schemeClr val="tx1"/>
                </a:solidFill>
                <a:cs typeface="B Titr" pitchFamily="2" charset="-78"/>
              </a:rPr>
              <a:t>	</a:t>
            </a:r>
            <a:endParaRPr lang="en-US" sz="3600" dirty="0">
              <a:solidFill>
                <a:schemeClr val="tx1"/>
              </a:solidFill>
            </a:endParaRPr>
          </a:p>
        </p:txBody>
      </p:sp>
      <p:sp>
        <p:nvSpPr>
          <p:cNvPr id="6" name="Rectangle 5"/>
          <p:cNvSpPr/>
          <p:nvPr/>
        </p:nvSpPr>
        <p:spPr>
          <a:xfrm>
            <a:off x="107504" y="2414498"/>
            <a:ext cx="8928992" cy="38318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endParaRPr lang="en-US" sz="5400" b="1" spc="50" dirty="0">
              <a:ln w="11430"/>
              <a:solidFill>
                <a:srgbClr val="00B050"/>
              </a:solidFill>
              <a:effectLst>
                <a:outerShdw blurRad="76200" dist="50800" dir="5400000" algn="tl" rotWithShape="0">
                  <a:srgbClr val="000000">
                    <a:alpha val="65000"/>
                  </a:srgbClr>
                </a:outerShdw>
              </a:effectLst>
            </a:endParaRPr>
          </a:p>
          <a:p>
            <a:pPr algn="ctr"/>
            <a:r>
              <a:rPr lang="en-US" sz="11500" b="1" spc="50" dirty="0">
                <a:ln w="11430"/>
                <a:solidFill>
                  <a:srgbClr val="00B050"/>
                </a:solidFill>
                <a:effectLst>
                  <a:outerShdw blurRad="76200" dist="50800" dir="5400000" algn="tl" rotWithShape="0">
                    <a:srgbClr val="000000">
                      <a:alpha val="65000"/>
                    </a:srgbClr>
                  </a:outerShdw>
                </a:effectLst>
              </a:rPr>
              <a:t>Up To Date</a:t>
            </a:r>
          </a:p>
          <a:p>
            <a:pPr algn="ctr"/>
            <a:endParaRPr lang="fa-IR" sz="2000" b="1" spc="50" dirty="0">
              <a:ln w="11430"/>
              <a:solidFill>
                <a:srgbClr val="FF0066"/>
              </a:solidFill>
              <a:effectLst>
                <a:outerShdw blurRad="76200" dist="50800" dir="5400000" algn="tl" rotWithShape="0">
                  <a:srgbClr val="000000">
                    <a:alpha val="65000"/>
                  </a:srgbClr>
                </a:outerShdw>
              </a:effectLst>
            </a:endParaRPr>
          </a:p>
          <a:p>
            <a:pPr algn="ctr"/>
            <a:endParaRPr lang="en-US" sz="5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563888" y="917218"/>
            <a:ext cx="1728192" cy="1512168"/>
          </a:xfrm>
          <a:prstGeom prst="rect">
            <a:avLst/>
          </a:prstGeom>
        </p:spPr>
      </p:pic>
    </p:spTree>
    <p:extLst>
      <p:ext uri="{BB962C8B-B14F-4D97-AF65-F5344CB8AC3E}">
        <p14:creationId xmlns:p14="http://schemas.microsoft.com/office/powerpoint/2010/main" val="1225331115"/>
      </p:ext>
    </p:extLst>
  </p:cSld>
  <p:clrMapOvr>
    <a:masterClrMapping/>
  </p:clrMapOvr>
  <p:transition spd="med">
    <p:wheel spokes="8"/>
    <p:sndAc>
      <p:stSnd>
        <p:snd r:embed="rId3" name="camera.wav"/>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17" y="0"/>
            <a:ext cx="9144000" cy="6858000"/>
          </a:xfrm>
        </p:spPr>
        <p:txBody>
          <a:bodyPr>
            <a:normAutofit/>
          </a:bodyPr>
          <a:lstStyle/>
          <a:p>
            <a:pPr marL="0" indent="0" algn="just">
              <a:buNone/>
            </a:pPr>
            <a:endParaRPr lang="en-US" sz="2400" dirty="0">
              <a:cs typeface="B Nazanin" panose="00000400000000000000" pitchFamily="2" charset="-78"/>
            </a:endParaRPr>
          </a:p>
          <a:p>
            <a:pPr marL="0" indent="0" algn="just">
              <a:buNone/>
            </a:pPr>
            <a:endParaRPr lang="en-US" sz="2400" dirty="0">
              <a:cs typeface="B Nazanin" panose="00000400000000000000" pitchFamily="2" charset="-78"/>
            </a:endParaRPr>
          </a:p>
        </p:txBody>
      </p:sp>
      <p:sp>
        <p:nvSpPr>
          <p:cNvPr id="2" name="Rectangle 1"/>
          <p:cNvSpPr/>
          <p:nvPr/>
        </p:nvSpPr>
        <p:spPr>
          <a:xfrm>
            <a:off x="0" y="1582341"/>
            <a:ext cx="8820472" cy="6124754"/>
          </a:xfrm>
          <a:prstGeom prst="rect">
            <a:avLst/>
          </a:prstGeom>
        </p:spPr>
        <p:txBody>
          <a:bodyPr wrap="square">
            <a:spAutoFit/>
          </a:bodyPr>
          <a:lstStyle/>
          <a:p>
            <a:pPr marL="285750" indent="-285750">
              <a:buFont typeface="Arial" charset="0"/>
              <a:buChar char="•"/>
            </a:pPr>
            <a:endParaRPr lang="fa-IR" sz="2800" b="1" dirty="0">
              <a:solidFill>
                <a:schemeClr val="accent1">
                  <a:lumMod val="50000"/>
                </a:schemeClr>
              </a:solidFill>
              <a:cs typeface="2  Titr" panose="00000700000000000000" pitchFamily="2" charset="-78"/>
            </a:endParaRPr>
          </a:p>
          <a:p>
            <a:pPr marL="285750" indent="-285750">
              <a:buFont typeface="Arial" charset="0"/>
              <a:buChar char="•"/>
            </a:pPr>
            <a:endParaRPr lang="fa-IR" sz="2800" b="1" dirty="0">
              <a:solidFill>
                <a:schemeClr val="accent1">
                  <a:lumMod val="50000"/>
                </a:schemeClr>
              </a:solidFill>
              <a:cs typeface="2  Titr" panose="00000700000000000000" pitchFamily="2" charset="-78"/>
            </a:endParaRPr>
          </a:p>
          <a:p>
            <a:pPr marL="285750" indent="-285750">
              <a:buFont typeface="Arial" charset="0"/>
              <a:buChar char="•"/>
            </a:pPr>
            <a:r>
              <a:rPr lang="fa-IR" sz="2800" b="1" dirty="0">
                <a:solidFill>
                  <a:schemeClr val="accent1">
                    <a:lumMod val="50000"/>
                  </a:schemeClr>
                </a:solidFill>
                <a:cs typeface="2  Titr" panose="00000700000000000000" pitchFamily="2" charset="-78"/>
              </a:rPr>
              <a:t>نحوه دسترسی به پایگاه</a:t>
            </a:r>
            <a:endParaRPr lang="en-US" sz="2800" b="1" dirty="0">
              <a:solidFill>
                <a:schemeClr val="accent1">
                  <a:lumMod val="50000"/>
                </a:schemeClr>
              </a:solidFill>
              <a:cs typeface="2  Titr" panose="00000700000000000000" pitchFamily="2" charset="-78"/>
            </a:endParaRPr>
          </a:p>
          <a:p>
            <a:pPr marL="285750" indent="-285750">
              <a:buFont typeface="Arial" charset="0"/>
              <a:buChar char="•"/>
            </a:pPr>
            <a:r>
              <a:rPr lang="fa-IR" sz="2800" b="1" dirty="0">
                <a:solidFill>
                  <a:schemeClr val="accent1">
                    <a:lumMod val="50000"/>
                  </a:schemeClr>
                </a:solidFill>
                <a:cs typeface="2  Titr" panose="00000700000000000000" pitchFamily="2" charset="-78"/>
              </a:rPr>
              <a:t>ثبت نام در پایگاه</a:t>
            </a:r>
          </a:p>
          <a:p>
            <a:pPr marL="285750" indent="-285750">
              <a:buFont typeface="Arial" charset="0"/>
              <a:buChar char="•"/>
            </a:pPr>
            <a:r>
              <a:rPr lang="fa-IR" sz="2800" b="1" dirty="0">
                <a:solidFill>
                  <a:schemeClr val="accent1">
                    <a:lumMod val="50000"/>
                  </a:schemeClr>
                </a:solidFill>
                <a:cs typeface="2  Titr" panose="00000700000000000000" pitchFamily="2" charset="-78"/>
              </a:rPr>
              <a:t>تاریخچه</a:t>
            </a:r>
          </a:p>
          <a:p>
            <a:pPr marL="285750" indent="-285750">
              <a:buFont typeface="Arial" charset="0"/>
              <a:buChar char="•"/>
            </a:pPr>
            <a:r>
              <a:rPr lang="fa-IR" sz="2800" b="1" dirty="0">
                <a:solidFill>
                  <a:schemeClr val="accent1">
                    <a:lumMod val="50000"/>
                  </a:schemeClr>
                </a:solidFill>
                <a:cs typeface="2  Titr" panose="00000700000000000000" pitchFamily="2" charset="-78"/>
              </a:rPr>
              <a:t>محتوای </a:t>
            </a:r>
            <a:r>
              <a:rPr lang="en-US" sz="2800" b="1" dirty="0" err="1">
                <a:solidFill>
                  <a:schemeClr val="accent1">
                    <a:lumMod val="50000"/>
                  </a:schemeClr>
                </a:solidFill>
                <a:latin typeface="+mj-lt"/>
                <a:cs typeface="2  Titr" panose="00000700000000000000" pitchFamily="2" charset="-78"/>
              </a:rPr>
              <a:t>UpToDate</a:t>
            </a:r>
            <a:r>
              <a:rPr lang="en-US" sz="2800" b="1" dirty="0">
                <a:solidFill>
                  <a:schemeClr val="accent1">
                    <a:lumMod val="50000"/>
                  </a:schemeClr>
                </a:solidFill>
                <a:latin typeface="Arial Black" panose="020B0A04020102020204" pitchFamily="34" charset="0"/>
                <a:cs typeface="2  Titr" panose="00000700000000000000" pitchFamily="2" charset="-78"/>
              </a:rPr>
              <a:t> </a:t>
            </a:r>
            <a:endParaRPr lang="fa-IR" sz="2800" b="1" dirty="0">
              <a:solidFill>
                <a:schemeClr val="accent1">
                  <a:lumMod val="50000"/>
                </a:schemeClr>
              </a:solidFill>
              <a:latin typeface="Arial Black" panose="020B0A04020102020204" pitchFamily="34" charset="0"/>
              <a:cs typeface="2  Titr" panose="00000700000000000000" pitchFamily="2" charset="-78"/>
            </a:endParaRPr>
          </a:p>
          <a:p>
            <a:pPr marL="285750" indent="-285750">
              <a:buFont typeface="Arial" charset="0"/>
              <a:buChar char="•"/>
            </a:pPr>
            <a:r>
              <a:rPr lang="fa-IR" sz="2800" b="1" dirty="0">
                <a:solidFill>
                  <a:schemeClr val="accent1">
                    <a:lumMod val="50000"/>
                  </a:schemeClr>
                </a:solidFill>
                <a:cs typeface="2  Titr" panose="00000700000000000000" pitchFamily="2" charset="-78"/>
              </a:rPr>
              <a:t>پوشش موضوعی</a:t>
            </a:r>
          </a:p>
          <a:p>
            <a:pPr marL="285750" indent="-285750">
              <a:buFont typeface="Arial" charset="0"/>
              <a:buChar char="•"/>
            </a:pPr>
            <a:r>
              <a:rPr lang="fa-IR" sz="2800" b="1" dirty="0">
                <a:solidFill>
                  <a:schemeClr val="accent1">
                    <a:lumMod val="50000"/>
                  </a:schemeClr>
                </a:solidFill>
                <a:cs typeface="2  Titr" panose="00000700000000000000" pitchFamily="2" charset="-78"/>
              </a:rPr>
              <a:t>ویژگیهای بانک </a:t>
            </a:r>
            <a:r>
              <a:rPr lang="en-US" sz="2800" b="1" dirty="0" err="1">
                <a:solidFill>
                  <a:schemeClr val="accent1">
                    <a:lumMod val="50000"/>
                  </a:schemeClr>
                </a:solidFill>
                <a:latin typeface="+mj-lt"/>
                <a:cs typeface="2  Titr" panose="00000700000000000000" pitchFamily="2" charset="-78"/>
              </a:rPr>
              <a:t>UpToDate</a:t>
            </a:r>
            <a:r>
              <a:rPr lang="en-US" sz="2800" b="1" dirty="0">
                <a:solidFill>
                  <a:schemeClr val="accent1">
                    <a:lumMod val="50000"/>
                  </a:schemeClr>
                </a:solidFill>
                <a:latin typeface="+mj-lt"/>
                <a:cs typeface="2  Titr" panose="00000700000000000000" pitchFamily="2" charset="-78"/>
              </a:rPr>
              <a:t> </a:t>
            </a:r>
            <a:endParaRPr lang="fa-IR" sz="2800" b="1" dirty="0">
              <a:solidFill>
                <a:schemeClr val="accent1">
                  <a:lumMod val="50000"/>
                </a:schemeClr>
              </a:solidFill>
              <a:latin typeface="+mj-lt"/>
              <a:cs typeface="2  Titr" panose="00000700000000000000" pitchFamily="2" charset="-78"/>
            </a:endParaRPr>
          </a:p>
          <a:p>
            <a:pPr marL="285750" indent="-285750">
              <a:buFont typeface="Arial" charset="0"/>
              <a:buChar char="•"/>
            </a:pPr>
            <a:r>
              <a:rPr lang="fa-IR" sz="2800" b="1" dirty="0">
                <a:solidFill>
                  <a:schemeClr val="accent1">
                    <a:lumMod val="50000"/>
                  </a:schemeClr>
                </a:solidFill>
                <a:cs typeface="2  Titr" panose="00000700000000000000" pitchFamily="2" charset="-78"/>
              </a:rPr>
              <a:t>پزشکی مبتنی بر شواهد: </a:t>
            </a:r>
            <a:r>
              <a:rPr lang="en-US" sz="2800" b="1" dirty="0">
                <a:solidFill>
                  <a:schemeClr val="accent1">
                    <a:lumMod val="50000"/>
                  </a:schemeClr>
                </a:solidFill>
                <a:latin typeface="+mj-lt"/>
                <a:cs typeface="2  Titr" panose="00000700000000000000" pitchFamily="2" charset="-78"/>
              </a:rPr>
              <a:t>Evidence Base Medicine</a:t>
            </a:r>
            <a:r>
              <a:rPr lang="fa-IR" sz="2800" b="1" dirty="0">
                <a:solidFill>
                  <a:schemeClr val="accent1">
                    <a:lumMod val="50000"/>
                  </a:schemeClr>
                </a:solidFill>
                <a:latin typeface="+mj-lt"/>
                <a:cs typeface="2  Titr" panose="00000700000000000000" pitchFamily="2" charset="-78"/>
              </a:rPr>
              <a:t> </a:t>
            </a:r>
          </a:p>
          <a:p>
            <a:pPr marL="285750" indent="-285750">
              <a:buFont typeface="Arial" charset="0"/>
              <a:buChar char="•"/>
            </a:pPr>
            <a:r>
              <a:rPr lang="fa-IR" sz="2800" b="1" dirty="0">
                <a:solidFill>
                  <a:schemeClr val="accent1">
                    <a:lumMod val="50000"/>
                  </a:schemeClr>
                </a:solidFill>
                <a:cs typeface="2  Titr" panose="00000700000000000000" pitchFamily="2" charset="-78"/>
              </a:rPr>
              <a:t>معرفی آپشن ها : </a:t>
            </a:r>
            <a:r>
              <a:rPr lang="en-US" sz="2800" b="1" dirty="0">
                <a:solidFill>
                  <a:schemeClr val="accent1">
                    <a:lumMod val="50000"/>
                  </a:schemeClr>
                </a:solidFill>
                <a:latin typeface="+mj-lt"/>
                <a:cs typeface="2  Titr" panose="00000700000000000000" pitchFamily="2" charset="-78"/>
              </a:rPr>
              <a:t>features</a:t>
            </a:r>
          </a:p>
          <a:p>
            <a:pPr marL="285750" indent="-285750">
              <a:buFont typeface="Arial" charset="0"/>
              <a:buChar char="•"/>
            </a:pPr>
            <a:r>
              <a:rPr lang="fa-IR" sz="2800" b="1" dirty="0">
                <a:solidFill>
                  <a:schemeClr val="accent1">
                    <a:lumMod val="50000"/>
                  </a:schemeClr>
                </a:solidFill>
                <a:cs typeface="2  Titr" panose="00000700000000000000" pitchFamily="2" charset="-78"/>
              </a:rPr>
              <a:t>جستجو در </a:t>
            </a:r>
            <a:r>
              <a:rPr lang="en-US" sz="2800" b="1" dirty="0" err="1">
                <a:solidFill>
                  <a:schemeClr val="accent1">
                    <a:lumMod val="50000"/>
                  </a:schemeClr>
                </a:solidFill>
                <a:latin typeface="+mj-lt"/>
                <a:cs typeface="2  Titr" panose="00000700000000000000" pitchFamily="2" charset="-78"/>
              </a:rPr>
              <a:t>UpToDate</a:t>
            </a:r>
            <a:endParaRPr lang="en-US" sz="2800" b="1" dirty="0">
              <a:solidFill>
                <a:schemeClr val="accent1">
                  <a:lumMod val="50000"/>
                </a:schemeClr>
              </a:solidFill>
              <a:latin typeface="+mj-lt"/>
              <a:cs typeface="2  Titr" panose="00000700000000000000" pitchFamily="2" charset="-78"/>
            </a:endParaRPr>
          </a:p>
          <a:p>
            <a:r>
              <a:rPr lang="fa-IR" sz="2800" dirty="0">
                <a:solidFill>
                  <a:schemeClr val="accent1">
                    <a:lumMod val="50000"/>
                  </a:schemeClr>
                </a:solidFill>
              </a:rPr>
              <a:t> </a:t>
            </a:r>
            <a:endParaRPr lang="en-US" sz="2800" dirty="0">
              <a:solidFill>
                <a:schemeClr val="accent1">
                  <a:lumMod val="50000"/>
                </a:schemeClr>
              </a:solidFill>
            </a:endParaRPr>
          </a:p>
          <a:p>
            <a:endParaRPr lang="fa-IR" sz="2800" dirty="0">
              <a:solidFill>
                <a:schemeClr val="accent1">
                  <a:lumMod val="50000"/>
                </a:schemeClr>
              </a:solidFill>
            </a:endParaRPr>
          </a:p>
          <a:p>
            <a:endParaRPr lang="en-US" sz="2800" dirty="0">
              <a:solidFill>
                <a:schemeClr val="accent1">
                  <a:lumMod val="50000"/>
                </a:schemeClr>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052736"/>
          </a:xfrm>
          <a:prstGeom prst="rect">
            <a:avLst/>
          </a:prstGeom>
        </p:spPr>
      </p:pic>
    </p:spTree>
    <p:extLst>
      <p:ext uri="{BB962C8B-B14F-4D97-AF65-F5344CB8AC3E}">
        <p14:creationId xmlns:p14="http://schemas.microsoft.com/office/powerpoint/2010/main" val="2564476959"/>
      </p:ext>
    </p:extLst>
  </p:cSld>
  <p:clrMapOvr>
    <a:masterClrMapping/>
  </p:clrMapOvr>
  <p:transition spd="med">
    <p:wheel spokes="8"/>
    <p:sndAc>
      <p:stSnd>
        <p:snd r:embed="rId2" name="camera.wav"/>
      </p:stSnd>
    </p:sndAc>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600" y="526368"/>
            <a:ext cx="7632848" cy="1318456"/>
          </a:xfrm>
        </p:spPr>
        <p:txBody>
          <a:bodyPr>
            <a:noAutofit/>
          </a:bodyPr>
          <a:lstStyle/>
          <a:p>
            <a:pPr algn="ctr"/>
            <a:r>
              <a:rPr lang="fa-IR" sz="3600" dirty="0">
                <a:cs typeface="2  Titr" pitchFamily="2" charset="-78"/>
              </a:rPr>
              <a:t>نحوه دسترسی به پایگاه</a:t>
            </a:r>
            <a:br>
              <a:rPr lang="fa-IR" sz="3600" dirty="0">
                <a:cs typeface="2  Titr" pitchFamily="2" charset="-78"/>
              </a:rPr>
            </a:br>
            <a:endParaRPr lang="en-US" sz="3600" b="1" dirty="0">
              <a:solidFill>
                <a:srgbClr val="FF0000"/>
              </a:solidFill>
              <a:cs typeface="2  Titr" pitchFamily="2" charset="-78"/>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052736"/>
          </a:xfrm>
          <a:prstGeom prst="rect">
            <a:avLst/>
          </a:prstGeom>
        </p:spPr>
      </p:pic>
      <p:sp>
        <p:nvSpPr>
          <p:cNvPr id="3" name="Content Placeholder 2"/>
          <p:cNvSpPr>
            <a:spLocks noGrp="1"/>
          </p:cNvSpPr>
          <p:nvPr>
            <p:ph idx="1"/>
          </p:nvPr>
        </p:nvSpPr>
        <p:spPr>
          <a:xfrm>
            <a:off x="0" y="1772816"/>
            <a:ext cx="8820472" cy="5085184"/>
          </a:xfrm>
        </p:spPr>
        <p:txBody>
          <a:bodyPr>
            <a:normAutofit/>
          </a:bodyPr>
          <a:lstStyle/>
          <a:p>
            <a:endParaRPr lang="fa-IR" sz="1800" dirty="0">
              <a:cs typeface="B Nazanin" pitchFamily="2" charset="-78"/>
            </a:endParaRPr>
          </a:p>
          <a:p>
            <a:r>
              <a:rPr lang="fa-IR" sz="2400" dirty="0">
                <a:cs typeface="B Nazanin" pitchFamily="2" charset="-78"/>
              </a:rPr>
              <a:t>ازطریق آدرس صفحه اصلی دانشگاه </a:t>
            </a:r>
          </a:p>
          <a:p>
            <a:r>
              <a:rPr lang="fa-IR" sz="2400" dirty="0">
                <a:cs typeface="B Nazanin" pitchFamily="2" charset="-78"/>
              </a:rPr>
              <a:t>از لوگو یا لینک </a:t>
            </a:r>
            <a:r>
              <a:rPr lang="en-US" sz="2400" dirty="0">
                <a:cs typeface="B Nazanin" pitchFamily="2" charset="-78"/>
              </a:rPr>
              <a:t>up to date </a:t>
            </a:r>
            <a:r>
              <a:rPr lang="fa-IR" sz="2400" dirty="0">
                <a:cs typeface="B Nazanin" pitchFamily="2" charset="-78"/>
              </a:rPr>
              <a:t> در کتابخانه دیجیتال دانشگاه</a:t>
            </a:r>
          </a:p>
          <a:p>
            <a:r>
              <a:rPr lang="fa-IR" sz="2400" dirty="0">
                <a:cs typeface="B Nazanin" pitchFamily="2" charset="-78"/>
              </a:rPr>
              <a:t>از لوگو یا لینک </a:t>
            </a:r>
            <a:r>
              <a:rPr lang="en-US" sz="2400" dirty="0">
                <a:cs typeface="B Nazanin" pitchFamily="2" charset="-78"/>
              </a:rPr>
              <a:t>up to date </a:t>
            </a:r>
            <a:r>
              <a:rPr lang="fa-IR" sz="2400" dirty="0">
                <a:cs typeface="B Nazanin" pitchFamily="2" charset="-78"/>
              </a:rPr>
              <a:t> دروب سایت کتابخانه مرکزی دانشگاه</a:t>
            </a:r>
          </a:p>
          <a:p>
            <a:r>
              <a:rPr lang="fa-IR" sz="2400" dirty="0">
                <a:cs typeface="B Nazanin" pitchFamily="2" charset="-78"/>
              </a:rPr>
              <a:t>از طریق سامانه منبع یاب به آدرس </a:t>
            </a:r>
            <a:r>
              <a:rPr lang="en-US" sz="2400" dirty="0">
                <a:cs typeface="B Nazanin" pitchFamily="2" charset="-78"/>
                <a:hlinkClick r:id="rId4"/>
              </a:rPr>
              <a:t>https://rsf.research.ac.ir</a:t>
            </a:r>
            <a:endParaRPr lang="fa-IR" sz="2400" dirty="0">
              <a:cs typeface="B Nazanin" pitchFamily="2" charset="-78"/>
            </a:endParaRPr>
          </a:p>
          <a:p>
            <a:pPr lvl="0"/>
            <a:r>
              <a:rPr lang="fa-IR" sz="2400" dirty="0">
                <a:cs typeface="B Nazanin" pitchFamily="2" charset="-78"/>
              </a:rPr>
              <a:t>از طریق آدرس اینترنتی </a:t>
            </a:r>
            <a:r>
              <a:rPr lang="en-US" sz="2400" dirty="0">
                <a:cs typeface="B Nazanin" pitchFamily="2" charset="-78"/>
                <a:hlinkClick r:id="rId5"/>
              </a:rPr>
              <a:t>http://utdo.ir</a:t>
            </a:r>
            <a:r>
              <a:rPr lang="fa-IR" sz="2400" dirty="0">
                <a:cs typeface="B Nazanin" pitchFamily="2" charset="-78"/>
              </a:rPr>
              <a:t>  </a:t>
            </a:r>
            <a:r>
              <a:rPr lang="en-US" sz="2400" dirty="0">
                <a:cs typeface="B Nazanin" pitchFamily="2" charset="-78"/>
              </a:rPr>
              <a:t> </a:t>
            </a:r>
            <a:r>
              <a:rPr lang="fa-IR" sz="2400" dirty="0">
                <a:cs typeface="B Nazanin" pitchFamily="2" charset="-78"/>
              </a:rPr>
              <a:t>  </a:t>
            </a:r>
            <a:endParaRPr lang="en-US" sz="2400" dirty="0">
              <a:cs typeface="B Nazanin" pitchFamily="2" charset="-78"/>
            </a:endParaRPr>
          </a:p>
          <a:p>
            <a:pPr marL="0" lvl="0" indent="0">
              <a:buNone/>
            </a:pPr>
            <a:endParaRPr lang="en-US" sz="2400" dirty="0">
              <a:cs typeface="B Nazanin" pitchFamily="2" charset="-78"/>
            </a:endParaRPr>
          </a:p>
          <a:p>
            <a:pPr marL="0" indent="0">
              <a:buNone/>
            </a:pPr>
            <a:endParaRPr lang="fa-IR" dirty="0"/>
          </a:p>
        </p:txBody>
      </p:sp>
    </p:spTree>
    <p:extLst>
      <p:ext uri="{BB962C8B-B14F-4D97-AF65-F5344CB8AC3E}">
        <p14:creationId xmlns:p14="http://schemas.microsoft.com/office/powerpoint/2010/main" val="297369664"/>
      </p:ext>
    </p:extLst>
  </p:cSld>
  <p:clrMapOvr>
    <a:masterClrMapping/>
  </p:clrMapOvr>
  <p:transition spd="med">
    <p:wheel spokes="8"/>
    <p:sndAc>
      <p:stSnd>
        <p:snd r:embed="rId2" name="camera.wav"/>
      </p:stSnd>
    </p:sndAc>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052736"/>
          </a:xfrm>
          <a:prstGeom prst="rect">
            <a:avLst/>
          </a:prstGeom>
        </p:spPr>
      </p:pic>
      <p:sp>
        <p:nvSpPr>
          <p:cNvPr id="4" name="Title 3"/>
          <p:cNvSpPr>
            <a:spLocks noGrp="1"/>
          </p:cNvSpPr>
          <p:nvPr>
            <p:ph type="title"/>
          </p:nvPr>
        </p:nvSpPr>
        <p:spPr>
          <a:xfrm>
            <a:off x="536600" y="836712"/>
            <a:ext cx="8229600" cy="936104"/>
          </a:xfrm>
        </p:spPr>
        <p:txBody>
          <a:bodyPr>
            <a:normAutofit fontScale="90000"/>
          </a:bodyPr>
          <a:lstStyle/>
          <a:p>
            <a:pPr algn="ctr"/>
            <a:r>
              <a:rPr lang="fa-IR" sz="3600" b="1" dirty="0">
                <a:latin typeface="2  Titr"/>
                <a:cs typeface="2  Titr" pitchFamily="2" charset="-78"/>
              </a:rPr>
              <a:t>ثبت نام در پایگاه</a:t>
            </a:r>
            <a:br>
              <a:rPr lang="fa-IR" sz="3600" dirty="0">
                <a:cs typeface="2  Titr" pitchFamily="2" charset="-78"/>
              </a:rPr>
            </a:br>
            <a:endParaRPr lang="en-US" sz="3600" dirty="0">
              <a:cs typeface="2  Titr" pitchFamily="2" charset="-78"/>
            </a:endParaRPr>
          </a:p>
        </p:txBody>
      </p:sp>
      <p:sp>
        <p:nvSpPr>
          <p:cNvPr id="5" name="Content Placeholder 4"/>
          <p:cNvSpPr>
            <a:spLocks noGrp="1"/>
          </p:cNvSpPr>
          <p:nvPr>
            <p:ph idx="1"/>
          </p:nvPr>
        </p:nvSpPr>
        <p:spPr>
          <a:xfrm>
            <a:off x="680432" y="1772816"/>
            <a:ext cx="8229600" cy="4389120"/>
          </a:xfrm>
        </p:spPr>
        <p:txBody>
          <a:bodyPr/>
          <a:lstStyle/>
          <a:p>
            <a:pPr marL="0" indent="0">
              <a:buNone/>
            </a:pP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04" y="1772816"/>
            <a:ext cx="8957083" cy="5085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2034869"/>
      </p:ext>
    </p:extLst>
  </p:cSld>
  <p:clrMapOvr>
    <a:masterClrMapping/>
  </p:clrMapOvr>
  <p:transition spd="med">
    <p:wheel spokes="8"/>
    <p:sndAc>
      <p:stSnd>
        <p:snd r:embed="rId2" name="camera.wav"/>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55576" y="1052736"/>
            <a:ext cx="7848872" cy="5805264"/>
          </a:xfrm>
        </p:spPr>
        <p:txBody>
          <a:bodyPr>
            <a:normAutofit/>
          </a:bodyPr>
          <a:lstStyle/>
          <a:p>
            <a:pPr marL="0" indent="0" algn="just">
              <a:buNone/>
            </a:pPr>
            <a:endParaRPr lang="fa-IR" dirty="0">
              <a:cs typeface="B Nazanin" panose="00000400000000000000" pitchFamily="2" charset="-78"/>
            </a:endParaRPr>
          </a:p>
          <a:p>
            <a:pPr marL="0" indent="0" algn="just">
              <a:buNone/>
            </a:pPr>
            <a:endParaRPr lang="fa-IR" dirty="0">
              <a:cs typeface="B Nazanin" panose="00000400000000000000" pitchFamily="2" charset="-78"/>
            </a:endParaRPr>
          </a:p>
          <a:p>
            <a:pPr marL="0" indent="0" algn="just">
              <a:buNone/>
            </a:pPr>
            <a:endParaRPr lang="fa-IR" dirty="0">
              <a:cs typeface="B Nazanin" panose="00000400000000000000" pitchFamily="2" charset="-78"/>
            </a:endParaRPr>
          </a:p>
          <a:p>
            <a:pPr marL="0" indent="0" algn="just">
              <a:buNone/>
            </a:pPr>
            <a:endParaRPr lang="en-US" dirty="0">
              <a:cs typeface="B Nazanin" panose="00000400000000000000" pitchFamily="2" charset="-78"/>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052736"/>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196752"/>
            <a:ext cx="8820472" cy="5661248"/>
          </a:xfrm>
          <a:prstGeom prst="rect">
            <a:avLst/>
          </a:prstGeom>
        </p:spPr>
      </p:pic>
    </p:spTree>
    <p:extLst>
      <p:ext uri="{BB962C8B-B14F-4D97-AF65-F5344CB8AC3E}">
        <p14:creationId xmlns:p14="http://schemas.microsoft.com/office/powerpoint/2010/main" val="1556912957"/>
      </p:ext>
    </p:extLst>
  </p:cSld>
  <p:clrMapOvr>
    <a:masterClrMapping/>
  </p:clrMapOvr>
  <p:transition spd="med">
    <p:wheel spokes="8"/>
    <p:sndAc>
      <p:stSnd>
        <p:snd r:embed="rId2" name="camera.wav"/>
      </p:stSnd>
    </p:sndAc>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48536" y="620688"/>
            <a:ext cx="8229600" cy="648072"/>
          </a:xfrm>
        </p:spPr>
        <p:txBody>
          <a:bodyPr>
            <a:normAutofit fontScale="90000"/>
          </a:bodyPr>
          <a:lstStyle/>
          <a:p>
            <a:pPr algn="ctr"/>
            <a:br>
              <a:rPr lang="en-US" sz="2200" dirty="0">
                <a:cs typeface="B Titr" pitchFamily="2" charset="-78"/>
              </a:rPr>
            </a:br>
            <a:br>
              <a:rPr lang="en-US" sz="2200" dirty="0">
                <a:cs typeface="B Titr" pitchFamily="2" charset="-78"/>
              </a:rPr>
            </a:br>
            <a:br>
              <a:rPr lang="en-US" sz="2200" dirty="0">
                <a:cs typeface="B Titr" pitchFamily="2" charset="-78"/>
              </a:rPr>
            </a:br>
            <a:br>
              <a:rPr lang="en-US" sz="2200" dirty="0">
                <a:cs typeface="B Titr" pitchFamily="2" charset="-78"/>
              </a:rPr>
            </a:br>
            <a:br>
              <a:rPr lang="fa-IR" sz="2200" dirty="0">
                <a:cs typeface="B Titr" pitchFamily="2" charset="-78"/>
              </a:rPr>
            </a:br>
            <a:br>
              <a:rPr lang="fa-IR" sz="2200" dirty="0">
                <a:cs typeface="B Titr" pitchFamily="2" charset="-78"/>
              </a:rPr>
            </a:br>
            <a:br>
              <a:rPr lang="fa-IR" sz="2200" dirty="0">
                <a:cs typeface="B Titr" pitchFamily="2" charset="-78"/>
              </a:rPr>
            </a:br>
            <a:br>
              <a:rPr lang="en-US" sz="2200" dirty="0">
                <a:cs typeface="B Titr" pitchFamily="2" charset="-78"/>
              </a:rPr>
            </a:br>
            <a:br>
              <a:rPr lang="fa-IR" dirty="0"/>
            </a:br>
            <a:r>
              <a:rPr lang="fa-IR" sz="4000" b="1" dirty="0">
                <a:cs typeface="2  Titr" pitchFamily="2" charset="-78"/>
              </a:rPr>
              <a:t>تاریخچه</a:t>
            </a:r>
            <a:endParaRPr lang="en-US" sz="4000" b="1" dirty="0">
              <a:cs typeface="2  Titr" pitchFamily="2" charset="-78"/>
            </a:endParaRPr>
          </a:p>
        </p:txBody>
      </p:sp>
      <p:sp>
        <p:nvSpPr>
          <p:cNvPr id="3" name="Content Placeholder 2"/>
          <p:cNvSpPr>
            <a:spLocks noGrp="1"/>
          </p:cNvSpPr>
          <p:nvPr>
            <p:ph idx="1"/>
          </p:nvPr>
        </p:nvSpPr>
        <p:spPr/>
        <p:txBody>
          <a:bodyPr/>
          <a:lstStyle/>
          <a:p>
            <a:pPr marL="0" indent="0">
              <a:buNone/>
            </a:pPr>
            <a:endParaRPr lang="en-US" sz="2800" dirty="0">
              <a:cs typeface="B Nazanin" panose="00000400000000000000" pitchFamily="2" charset="-78"/>
            </a:endParaRPr>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052736"/>
          </a:xfrm>
          <a:prstGeom prst="rect">
            <a:avLst/>
          </a:prstGeom>
        </p:spPr>
      </p:pic>
      <p:sp>
        <p:nvSpPr>
          <p:cNvPr id="2" name="Rectangle 1"/>
          <p:cNvSpPr/>
          <p:nvPr/>
        </p:nvSpPr>
        <p:spPr>
          <a:xfrm>
            <a:off x="0" y="1412776"/>
            <a:ext cx="8892480" cy="8586966"/>
          </a:xfrm>
          <a:prstGeom prst="rect">
            <a:avLst/>
          </a:prstGeom>
        </p:spPr>
        <p:txBody>
          <a:bodyPr wrap="square">
            <a:spAutoFit/>
          </a:bodyPr>
          <a:lstStyle/>
          <a:p>
            <a:pPr algn="just"/>
            <a:endParaRPr lang="en-US" sz="2400" dirty="0">
              <a:latin typeface="Arial Black" panose="020B0A04020102020204" pitchFamily="34" charset="0"/>
              <a:cs typeface="B Nazanin" panose="00000400000000000000" pitchFamily="2" charset="-78"/>
            </a:endParaRPr>
          </a:p>
          <a:p>
            <a:pPr algn="just"/>
            <a:r>
              <a:rPr lang="en-US" sz="2000" b="1" spc="50" dirty="0">
                <a:ln w="11430"/>
                <a:solidFill>
                  <a:srgbClr val="00B050"/>
                </a:solidFill>
                <a:effectLst>
                  <a:outerShdw blurRad="76200" dist="50800" dir="5400000" algn="tl" rotWithShape="0">
                    <a:srgbClr val="000000">
                      <a:alpha val="65000"/>
                    </a:srgbClr>
                  </a:outerShdw>
                </a:effectLst>
              </a:rPr>
              <a:t>Up to date</a:t>
            </a:r>
            <a:r>
              <a:rPr lang="fa-IR" sz="2000" b="1" dirty="0">
                <a:latin typeface="Arial Black" panose="020B0A04020102020204" pitchFamily="34" charset="0"/>
                <a:cs typeface="B Nazanin" panose="00000400000000000000" pitchFamily="2" charset="-78"/>
              </a:rPr>
              <a:t> </a:t>
            </a:r>
            <a:r>
              <a:rPr lang="fa-IR" sz="2400" b="1" dirty="0">
                <a:latin typeface="Arial Black" panose="020B0A04020102020204" pitchFamily="34" charset="0"/>
                <a:cs typeface="B Nazanin" panose="00000400000000000000" pitchFamily="2" charset="-78"/>
              </a:rPr>
              <a:t>:</a:t>
            </a:r>
            <a:r>
              <a:rPr lang="en-US" sz="2000" dirty="0">
                <a:latin typeface="Arial Black" panose="020B0A04020102020204" pitchFamily="34" charset="0"/>
                <a:cs typeface="B Nazanin" panose="00000400000000000000" pitchFamily="2" charset="-78"/>
              </a:rPr>
              <a:t> </a:t>
            </a:r>
            <a:r>
              <a:rPr lang="fa-IR" sz="2400" dirty="0">
                <a:latin typeface="Arial Black" panose="020B0A04020102020204" pitchFamily="34" charset="0"/>
                <a:cs typeface="B Nazanin" panose="00000400000000000000" pitchFamily="2" charset="-78"/>
              </a:rPr>
              <a:t>یک</a:t>
            </a:r>
            <a:r>
              <a:rPr lang="en-US" sz="2400" dirty="0">
                <a:latin typeface="Arial Black" panose="020B0A04020102020204" pitchFamily="34" charset="0"/>
                <a:cs typeface="B Nazanin" panose="00000400000000000000" pitchFamily="2" charset="-78"/>
              </a:rPr>
              <a:t> </a:t>
            </a:r>
            <a:r>
              <a:rPr lang="fa-IR" sz="2400" dirty="0">
                <a:latin typeface="Arial Black" panose="020B0A04020102020204" pitchFamily="34" charset="0"/>
                <a:cs typeface="B Nazanin" panose="00000400000000000000" pitchFamily="2" charset="-78"/>
              </a:rPr>
              <a:t>پایگاه اطلاعاتی مبتنی برشواهد است که به پزشکان در هنگام درمان بیماران، برای گرفتن تصمیمات بالینی بهتر کمک میکند. این منبع توسط </a:t>
            </a:r>
            <a:r>
              <a:rPr lang="en-US" sz="2000" dirty="0" err="1">
                <a:cs typeface="B Nazanin" panose="00000400000000000000" pitchFamily="2" charset="-78"/>
              </a:rPr>
              <a:t>Dr.burton</a:t>
            </a:r>
            <a:r>
              <a:rPr lang="en-US" sz="2000" dirty="0">
                <a:cs typeface="B Nazanin" panose="00000400000000000000" pitchFamily="2" charset="-78"/>
              </a:rPr>
              <a:t> D.</a:t>
            </a:r>
            <a:r>
              <a:rPr lang="en-US" sz="2000" dirty="0">
                <a:latin typeface="Arial Black" panose="020B0A04020102020204" pitchFamily="34" charset="0"/>
                <a:cs typeface="B Nazanin" panose="00000400000000000000" pitchFamily="2" charset="-78"/>
              </a:rPr>
              <a:t> </a:t>
            </a:r>
            <a:r>
              <a:rPr lang="en-US" sz="2000" dirty="0">
                <a:cs typeface="B Nazanin" panose="00000400000000000000" pitchFamily="2" charset="-78"/>
              </a:rPr>
              <a:t>Rose</a:t>
            </a:r>
            <a:r>
              <a:rPr lang="fa-IR" sz="2000" dirty="0">
                <a:cs typeface="B Nazanin" panose="00000400000000000000" pitchFamily="2" charset="-78"/>
              </a:rPr>
              <a:t> </a:t>
            </a:r>
            <a:r>
              <a:rPr lang="fa-IR" sz="2400" dirty="0">
                <a:latin typeface="Arial Black" panose="020B0A04020102020204" pitchFamily="34" charset="0"/>
                <a:cs typeface="B Nazanin" panose="00000400000000000000" pitchFamily="2" charset="-78"/>
              </a:rPr>
              <a:t>و با همکاری</a:t>
            </a:r>
            <a:r>
              <a:rPr lang="en-US" sz="2400" dirty="0">
                <a:latin typeface="Arial Black" panose="020B0A04020102020204" pitchFamily="34" charset="0"/>
                <a:cs typeface="B Nazanin" panose="00000400000000000000" pitchFamily="2" charset="-78"/>
              </a:rPr>
              <a:t> </a:t>
            </a:r>
            <a:r>
              <a:rPr lang="en-US" sz="2000" dirty="0">
                <a:cs typeface="B Nazanin" panose="00000400000000000000" pitchFamily="2" charset="-78"/>
              </a:rPr>
              <a:t>Dr. joseph Rush </a:t>
            </a:r>
            <a:r>
              <a:rPr lang="fa-IR" sz="2000" dirty="0">
                <a:cs typeface="B Nazanin" panose="00000400000000000000" pitchFamily="2" charset="-78"/>
              </a:rPr>
              <a:t> </a:t>
            </a:r>
            <a:r>
              <a:rPr lang="fa-IR" sz="2400" dirty="0">
                <a:latin typeface="Arial Black" panose="020B0A04020102020204" pitchFamily="34" charset="0"/>
                <a:cs typeface="B Nazanin" panose="00000400000000000000" pitchFamily="2" charset="-78"/>
              </a:rPr>
              <a:t>در سال 1992 بنیان گذاری شد و یکی از محصولات موسسه انتشاراتی </a:t>
            </a:r>
            <a:r>
              <a:rPr lang="en-US" sz="2000" dirty="0" err="1">
                <a:cs typeface="B Nazanin" panose="00000400000000000000" pitchFamily="2" charset="-78"/>
              </a:rPr>
              <a:t>wolters</a:t>
            </a:r>
            <a:r>
              <a:rPr lang="en-US" sz="2000" dirty="0">
                <a:cs typeface="B Nazanin" panose="00000400000000000000" pitchFamily="2" charset="-78"/>
              </a:rPr>
              <a:t> </a:t>
            </a:r>
            <a:r>
              <a:rPr lang="en-US" sz="2000" dirty="0" err="1">
                <a:cs typeface="B Nazanin" panose="00000400000000000000" pitchFamily="2" charset="-78"/>
              </a:rPr>
              <a:t>kluwer</a:t>
            </a:r>
            <a:r>
              <a:rPr lang="en-US" sz="2400" dirty="0">
                <a:cs typeface="B Nazanin" panose="00000400000000000000" pitchFamily="2" charset="-78"/>
              </a:rPr>
              <a:t> </a:t>
            </a:r>
            <a:r>
              <a:rPr lang="fa-IR" sz="2400" dirty="0">
                <a:latin typeface="Arial Black" panose="020B0A04020102020204" pitchFamily="34" charset="0"/>
                <a:cs typeface="B Nazanin" panose="00000400000000000000" pitchFamily="2" charset="-78"/>
              </a:rPr>
              <a:t> می باشد. </a:t>
            </a:r>
          </a:p>
          <a:p>
            <a:pPr algn="just"/>
            <a:r>
              <a:rPr lang="en-US" sz="2000" b="1" spc="50" dirty="0">
                <a:ln w="11430"/>
                <a:solidFill>
                  <a:srgbClr val="00B050"/>
                </a:solidFill>
                <a:effectLst>
                  <a:outerShdw blurRad="76200" dist="50800" dir="5400000" algn="tl" rotWithShape="0">
                    <a:srgbClr val="000000">
                      <a:alpha val="65000"/>
                    </a:srgbClr>
                  </a:outerShdw>
                </a:effectLst>
              </a:rPr>
              <a:t>Up to date</a:t>
            </a:r>
            <a:r>
              <a:rPr lang="fa-IR" sz="2400" b="1" dirty="0">
                <a:solidFill>
                  <a:srgbClr val="00B050"/>
                </a:solidFill>
                <a:latin typeface="Arial Black" panose="020B0A04020102020204" pitchFamily="34" charset="0"/>
                <a:cs typeface="B Nazanin" panose="00000400000000000000" pitchFamily="2" charset="-78"/>
              </a:rPr>
              <a:t> </a:t>
            </a:r>
            <a:r>
              <a:rPr lang="fa-IR" sz="2400" dirty="0">
                <a:latin typeface="Arial Black" panose="020B0A04020102020204" pitchFamily="34" charset="0"/>
                <a:cs typeface="B Nazanin" panose="00000400000000000000" pitchFamily="2" charset="-78"/>
              </a:rPr>
              <a:t>: شامل به روز ترین اطلاعات پزشکی و دارویی </a:t>
            </a:r>
            <a:r>
              <a:rPr lang="en-US" sz="2400" dirty="0">
                <a:latin typeface="Arial Black" panose="020B0A04020102020204" pitchFamily="34" charset="0"/>
                <a:cs typeface="B Nazanin" panose="00000400000000000000" pitchFamily="2" charset="-78"/>
              </a:rPr>
              <a:t> </a:t>
            </a:r>
            <a:r>
              <a:rPr lang="fa-IR" sz="2400" dirty="0">
                <a:latin typeface="Arial Black" panose="020B0A04020102020204" pitchFamily="34" charset="0"/>
                <a:cs typeface="B Nazanin" panose="00000400000000000000" pitchFamily="2" charset="-78"/>
              </a:rPr>
              <a:t>در بیش از 11000 مدخل بالینی در 25 رشته تخصصی میباشد که این اطلاعات توسط 7100پزشک مشهور بین المللی جمع آوری و بعد از بازبینی توسط ویراستاران و متخصصان هر رشته، منتشر شده است . </a:t>
            </a:r>
          </a:p>
          <a:p>
            <a:pPr algn="just"/>
            <a:r>
              <a:rPr lang="fa-IR" sz="2400" dirty="0">
                <a:cs typeface="B Nazanin"/>
              </a:rPr>
              <a:t>بیش از 1.9 میلیون پزشک در 190+ کشور برای اتخاذ بهترین تصمیمات مراقبتی و آگاهی از استانداردهای معاصر در روند کار در حال استفاده از </a:t>
            </a:r>
            <a:r>
              <a:rPr lang="en-US" sz="2400" dirty="0" err="1">
                <a:cs typeface="B Nazanin"/>
              </a:rPr>
              <a:t>UpToDate</a:t>
            </a:r>
            <a:r>
              <a:rPr lang="en-US" sz="2400" dirty="0">
                <a:cs typeface="B Nazanin"/>
              </a:rPr>
              <a:t> </a:t>
            </a:r>
            <a:r>
              <a:rPr lang="fa-IR" sz="2400" dirty="0">
                <a:cs typeface="B Nazanin"/>
              </a:rPr>
              <a:t>هستند. </a:t>
            </a:r>
            <a:r>
              <a:rPr lang="en-US" sz="2400" dirty="0" err="1">
                <a:cs typeface="B Nazanin"/>
              </a:rPr>
              <a:t>UpToDate</a:t>
            </a:r>
            <a:r>
              <a:rPr lang="en-US" sz="2400" dirty="0">
                <a:cs typeface="B Nazanin"/>
              </a:rPr>
              <a:t> </a:t>
            </a:r>
            <a:r>
              <a:rPr lang="fa-IR" sz="2400" dirty="0">
                <a:cs typeface="B Nazanin"/>
              </a:rPr>
              <a:t>تنها منبعی است که با بهبود نتایج بیمار و عملکرد بیمارستان ارتباط دارد و مطالعات نشان می دهد پزشکان بالینی که از </a:t>
            </a:r>
            <a:r>
              <a:rPr lang="en-US" sz="2400" dirty="0" err="1">
                <a:cs typeface="B Nazanin"/>
              </a:rPr>
              <a:t>UpToDate</a:t>
            </a:r>
            <a:r>
              <a:rPr lang="en-US" sz="2400" dirty="0">
                <a:cs typeface="B Nazanin"/>
              </a:rPr>
              <a:t> </a:t>
            </a:r>
            <a:r>
              <a:rPr lang="fa-IR" sz="2400" dirty="0">
                <a:cs typeface="B Nazanin"/>
              </a:rPr>
              <a:t>استفاده می کنند تصمیمات خود را 30 درصد از زمان تغییر می دهند .هر روز ، پزشکان مباحث مربوط به 25 تخصص را بیش از 1.6 میلیون بار مشاهده می کنند.</a:t>
            </a:r>
            <a:endParaRPr lang="en-US" sz="2400" dirty="0">
              <a:cs typeface="B Nazanin"/>
            </a:endParaRPr>
          </a:p>
          <a:p>
            <a:pPr algn="just"/>
            <a:endParaRPr lang="en-US" sz="2400" b="1" dirty="0">
              <a:latin typeface="Arial Black" panose="020B0A04020102020204" pitchFamily="34" charset="0"/>
              <a:cs typeface="B Nazanin" panose="00000400000000000000" pitchFamily="2" charset="-78"/>
            </a:endParaRPr>
          </a:p>
          <a:p>
            <a:pPr algn="just"/>
            <a:endParaRPr lang="en-US" sz="2400" b="1" dirty="0">
              <a:latin typeface="Arial Black" panose="020B0A04020102020204" pitchFamily="34" charset="0"/>
              <a:cs typeface="B Nazanin" panose="00000400000000000000" pitchFamily="2" charset="-78"/>
            </a:endParaRPr>
          </a:p>
          <a:p>
            <a:pPr algn="just"/>
            <a:endParaRPr lang="en-US" sz="2400" b="1" dirty="0">
              <a:latin typeface="Arial Black" panose="020B0A04020102020204" pitchFamily="34" charset="0"/>
              <a:cs typeface="B Nazanin" panose="00000400000000000000" pitchFamily="2" charset="-78"/>
            </a:endParaRPr>
          </a:p>
          <a:p>
            <a:pPr algn="just"/>
            <a:endParaRPr lang="en-US" sz="2400" b="1" dirty="0">
              <a:latin typeface="Arial Black" panose="020B0A04020102020204" pitchFamily="34" charset="0"/>
              <a:cs typeface="B Nazanin" panose="00000400000000000000" pitchFamily="2" charset="-78"/>
            </a:endParaRPr>
          </a:p>
          <a:p>
            <a:pPr algn="just"/>
            <a:endParaRPr lang="en-US" sz="2400" b="1" dirty="0">
              <a:latin typeface="Arial Black" panose="020B0A04020102020204" pitchFamily="34" charset="0"/>
              <a:cs typeface="B Nazanin" panose="00000400000000000000" pitchFamily="2" charset="-78"/>
            </a:endParaRPr>
          </a:p>
          <a:p>
            <a:pPr algn="just"/>
            <a:endParaRPr lang="en-US" sz="2400" b="1" dirty="0">
              <a:latin typeface="Arial Black" panose="020B0A04020102020204" pitchFamily="34" charset="0"/>
              <a:cs typeface="B Nazanin" panose="00000400000000000000" pitchFamily="2" charset="-78"/>
            </a:endParaRPr>
          </a:p>
          <a:p>
            <a:pPr algn="just"/>
            <a:endParaRPr lang="en-US" sz="2400" b="1" dirty="0">
              <a:latin typeface="Arial Black" panose="020B0A04020102020204" pitchFamily="34" charset="0"/>
              <a:cs typeface="B Nazanin" panose="00000400000000000000" pitchFamily="2" charset="-78"/>
            </a:endParaRPr>
          </a:p>
          <a:p>
            <a:pPr algn="just"/>
            <a:endParaRPr lang="en-US" sz="2400" b="1" dirty="0">
              <a:latin typeface="Arial Black" panose="020B0A04020102020204" pitchFamily="34" charset="0"/>
              <a:cs typeface="B Nazanin" panose="00000400000000000000" pitchFamily="2" charset="-78"/>
            </a:endParaRPr>
          </a:p>
          <a:p>
            <a:pPr algn="just"/>
            <a:endParaRPr lang="en-US" sz="2400" b="1" dirty="0">
              <a:latin typeface="Arial Black" panose="020B0A04020102020204" pitchFamily="34" charset="0"/>
              <a:cs typeface="B Nazanin" panose="00000400000000000000" pitchFamily="2" charset="-78"/>
            </a:endParaRPr>
          </a:p>
          <a:p>
            <a:pPr algn="just"/>
            <a:endParaRPr lang="en-US" sz="2400" b="1" dirty="0">
              <a:latin typeface="Arial Black" panose="020B0A04020102020204" pitchFamily="34" charset="0"/>
              <a:cs typeface="B Nazanin" panose="00000400000000000000" pitchFamily="2" charset="-78"/>
            </a:endParaRPr>
          </a:p>
          <a:p>
            <a:pPr algn="just"/>
            <a:endParaRPr lang="en-US" sz="2400" b="1" dirty="0">
              <a:latin typeface="Arial Black" panose="020B0A04020102020204" pitchFamily="34" charset="0"/>
              <a:cs typeface="B Nazanin" panose="00000400000000000000" pitchFamily="2" charset="-78"/>
            </a:endParaRPr>
          </a:p>
        </p:txBody>
      </p:sp>
    </p:spTree>
    <p:extLst>
      <p:ext uri="{BB962C8B-B14F-4D97-AF65-F5344CB8AC3E}">
        <p14:creationId xmlns:p14="http://schemas.microsoft.com/office/powerpoint/2010/main" val="2113294278"/>
      </p:ext>
    </p:extLst>
  </p:cSld>
  <p:clrMapOvr>
    <a:masterClrMapping/>
  </p:clrMapOvr>
  <p:transition spd="med">
    <p:wheel spokes="8"/>
    <p:sndAc>
      <p:stSnd>
        <p:snd r:embed="rId2" name="camera.wav"/>
      </p:stSnd>
    </p:sndAc>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4704"/>
            <a:ext cx="8229600" cy="792088"/>
          </a:xfrm>
        </p:spPr>
        <p:txBody>
          <a:bodyPr>
            <a:normAutofit/>
          </a:bodyPr>
          <a:lstStyle/>
          <a:p>
            <a:pPr algn="ctr"/>
            <a:r>
              <a:rPr lang="fa-IR" sz="3600" dirty="0">
                <a:latin typeface="B Titr"/>
                <a:cs typeface="2  Titr" pitchFamily="2" charset="-78"/>
              </a:rPr>
              <a:t>محتوا</a:t>
            </a:r>
          </a:p>
        </p:txBody>
      </p:sp>
      <p:sp>
        <p:nvSpPr>
          <p:cNvPr id="3" name="Content Placeholder 2"/>
          <p:cNvSpPr>
            <a:spLocks noGrp="1"/>
          </p:cNvSpPr>
          <p:nvPr>
            <p:ph idx="1"/>
          </p:nvPr>
        </p:nvSpPr>
        <p:spPr>
          <a:xfrm>
            <a:off x="0" y="1935480"/>
            <a:ext cx="8892480" cy="4922520"/>
          </a:xfrm>
        </p:spPr>
        <p:txBody>
          <a:bodyPr>
            <a:normAutofit fontScale="62500" lnSpcReduction="20000"/>
          </a:bodyPr>
          <a:lstStyle/>
          <a:p>
            <a:pPr marL="0" indent="0" algn="ctr">
              <a:buNone/>
            </a:pPr>
            <a:endParaRPr lang="fa-IR" sz="3900" dirty="0">
              <a:cs typeface="2  Titr" panose="00000700000000000000" pitchFamily="2" charset="-78"/>
            </a:endParaRPr>
          </a:p>
          <a:p>
            <a:pPr>
              <a:buFont typeface="Wingdings" panose="05000000000000000000" pitchFamily="2" charset="2"/>
              <a:buChar char="q"/>
            </a:pPr>
            <a:r>
              <a:rPr lang="en-US" sz="3900" b="1" dirty="0">
                <a:cs typeface="2  Titr" panose="00000700000000000000" pitchFamily="2" charset="-78"/>
              </a:rPr>
              <a:t>Content</a:t>
            </a:r>
            <a:r>
              <a:rPr lang="fa-IR" sz="3900" b="1" dirty="0">
                <a:cs typeface="2  Titr" panose="00000700000000000000" pitchFamily="2" charset="-78"/>
              </a:rPr>
              <a:t> </a:t>
            </a:r>
            <a:endParaRPr lang="en-US" sz="3900" b="1" dirty="0">
              <a:cs typeface="2  Titr" panose="00000700000000000000" pitchFamily="2" charset="-78"/>
            </a:endParaRPr>
          </a:p>
          <a:p>
            <a:pPr>
              <a:lnSpc>
                <a:spcPct val="110000"/>
              </a:lnSpc>
              <a:buFont typeface="Wingdings" pitchFamily="2" charset="2"/>
              <a:buChar char="§"/>
            </a:pPr>
            <a:r>
              <a:rPr lang="en-US" sz="2300" dirty="0">
                <a:latin typeface="Arial Black" panose="020B0A04020102020204" pitchFamily="34" charset="0"/>
                <a:cs typeface="B Nazanin" panose="00000400000000000000" pitchFamily="2" charset="-78"/>
              </a:rPr>
              <a:t>   What's New     </a:t>
            </a:r>
            <a:r>
              <a:rPr lang="fa-IR" sz="3800" dirty="0">
                <a:latin typeface="Arial Black" panose="020B0A04020102020204" pitchFamily="34" charset="0"/>
                <a:cs typeface="B Nazanin" panose="00000400000000000000" pitchFamily="2" charset="-78"/>
              </a:rPr>
              <a:t>: جدیدترین یافته ها بر اساس تخصص</a:t>
            </a:r>
            <a:endParaRPr lang="en-US" sz="3800" dirty="0">
              <a:solidFill>
                <a:srgbClr val="002060"/>
              </a:solidFill>
              <a:latin typeface="Arial Black" panose="020B0A04020102020204" pitchFamily="34" charset="0"/>
              <a:cs typeface="B Nazanin" panose="00000400000000000000" pitchFamily="2" charset="-78"/>
            </a:endParaRPr>
          </a:p>
          <a:p>
            <a:pPr>
              <a:lnSpc>
                <a:spcPct val="110000"/>
              </a:lnSpc>
              <a:buFont typeface="Wingdings" pitchFamily="2" charset="2"/>
              <a:buChar char="§"/>
            </a:pPr>
            <a:r>
              <a:rPr lang="en-US" sz="2300" dirty="0">
                <a:latin typeface="Arial Black" panose="020B0A04020102020204" pitchFamily="34" charset="0"/>
                <a:cs typeface="B Nazanin" panose="00000400000000000000" pitchFamily="2" charset="-78"/>
              </a:rPr>
              <a:t>Practice Changing Up Dates    </a:t>
            </a:r>
            <a:r>
              <a:rPr lang="fa-IR" sz="2300" dirty="0">
                <a:latin typeface="Arial Black" panose="020B0A04020102020204" pitchFamily="34" charset="0"/>
                <a:cs typeface="B Nazanin" panose="00000400000000000000" pitchFamily="2" charset="-78"/>
              </a:rPr>
              <a:t>: </a:t>
            </a:r>
            <a:r>
              <a:rPr lang="fa-IR" sz="3800" dirty="0">
                <a:latin typeface="Arial Black" panose="020B0A04020102020204" pitchFamily="34" charset="0"/>
                <a:cs typeface="B Nazanin" panose="00000400000000000000" pitchFamily="2" charset="-78"/>
              </a:rPr>
              <a:t>آخرین تغییرات مربوط به تصمیمات بالینی پزشکی</a:t>
            </a:r>
            <a:endParaRPr lang="en-US" sz="3800" dirty="0">
              <a:latin typeface="Arial Black" panose="020B0A04020102020204" pitchFamily="34" charset="0"/>
              <a:cs typeface="B Nazanin" panose="00000400000000000000" pitchFamily="2" charset="-78"/>
            </a:endParaRPr>
          </a:p>
          <a:p>
            <a:pPr>
              <a:lnSpc>
                <a:spcPct val="110000"/>
              </a:lnSpc>
              <a:buFont typeface="Wingdings" pitchFamily="2" charset="2"/>
              <a:buChar char="§"/>
            </a:pPr>
            <a:r>
              <a:rPr lang="en-US" sz="2300" dirty="0">
                <a:latin typeface="Arial Black" panose="020B0A04020102020204" pitchFamily="34" charset="0"/>
                <a:cs typeface="B Nazanin" panose="00000400000000000000" pitchFamily="2" charset="-78"/>
              </a:rPr>
              <a:t> Lab Interpretation    </a:t>
            </a:r>
            <a:r>
              <a:rPr lang="fa-IR" sz="3800" dirty="0">
                <a:latin typeface="Arial Black" panose="020B0A04020102020204" pitchFamily="34" charset="0"/>
                <a:cs typeface="B Nazanin" panose="00000400000000000000" pitchFamily="2" charset="-78"/>
              </a:rPr>
              <a:t>:تفسیر آزمایشگاهی</a:t>
            </a:r>
            <a:endParaRPr lang="en-US" sz="3800" dirty="0">
              <a:latin typeface="Arial Black" panose="020B0A04020102020204" pitchFamily="34" charset="0"/>
              <a:cs typeface="B Nazanin" panose="00000400000000000000" pitchFamily="2" charset="-78"/>
            </a:endParaRPr>
          </a:p>
          <a:p>
            <a:pPr>
              <a:lnSpc>
                <a:spcPct val="110000"/>
              </a:lnSpc>
              <a:buFont typeface="Wingdings" pitchFamily="2" charset="2"/>
              <a:buChar char="§"/>
            </a:pPr>
            <a:r>
              <a:rPr lang="en-US" sz="2300" dirty="0">
                <a:latin typeface="Arial Black" panose="020B0A04020102020204" pitchFamily="34" charset="0"/>
                <a:cs typeface="B Nazanin" panose="00000400000000000000" pitchFamily="2" charset="-78"/>
              </a:rPr>
              <a:t>Drug Information    </a:t>
            </a:r>
            <a:r>
              <a:rPr lang="fa-IR" sz="3800" dirty="0">
                <a:latin typeface="Arial Black" panose="020B0A04020102020204" pitchFamily="34" charset="0"/>
                <a:cs typeface="B Nazanin" panose="00000400000000000000" pitchFamily="2" charset="-78"/>
              </a:rPr>
              <a:t>: اطلاعات دارویی</a:t>
            </a:r>
            <a:endParaRPr lang="en-US" sz="3800" dirty="0">
              <a:latin typeface="Arial Black" panose="020B0A04020102020204" pitchFamily="34" charset="0"/>
              <a:cs typeface="B Nazanin" panose="00000400000000000000" pitchFamily="2" charset="-78"/>
            </a:endParaRPr>
          </a:p>
          <a:p>
            <a:pPr>
              <a:lnSpc>
                <a:spcPct val="110000"/>
              </a:lnSpc>
              <a:buFont typeface="Wingdings" pitchFamily="2" charset="2"/>
              <a:buChar char="§"/>
            </a:pPr>
            <a:r>
              <a:rPr lang="en-US" sz="2300" dirty="0">
                <a:latin typeface="Arial Black" panose="020B0A04020102020204" pitchFamily="34" charset="0"/>
                <a:cs typeface="B Nazanin" panose="00000400000000000000" pitchFamily="2" charset="-78"/>
              </a:rPr>
              <a:t>Patient Education    </a:t>
            </a:r>
            <a:r>
              <a:rPr lang="fa-IR" sz="3800" dirty="0">
                <a:latin typeface="Arial Black" panose="020B0A04020102020204" pitchFamily="34" charset="0"/>
                <a:cs typeface="B Nazanin" panose="00000400000000000000" pitchFamily="2" charset="-78"/>
              </a:rPr>
              <a:t>: آموزش به بیمار</a:t>
            </a:r>
            <a:endParaRPr lang="en-US" sz="3800" dirty="0">
              <a:latin typeface="Arial Black" panose="020B0A04020102020204" pitchFamily="34" charset="0"/>
              <a:cs typeface="B Nazanin" panose="00000400000000000000" pitchFamily="2" charset="-78"/>
            </a:endParaRPr>
          </a:p>
          <a:p>
            <a:pPr>
              <a:lnSpc>
                <a:spcPct val="110000"/>
              </a:lnSpc>
              <a:buFont typeface="Wingdings" pitchFamily="2" charset="2"/>
              <a:buChar char="§"/>
            </a:pPr>
            <a:r>
              <a:rPr lang="en-US" sz="2300" dirty="0">
                <a:latin typeface="Arial Black" panose="020B0A04020102020204" pitchFamily="34" charset="0"/>
                <a:cs typeface="B Nazanin" panose="00000400000000000000" pitchFamily="2" charset="-78"/>
              </a:rPr>
              <a:t>Topics by Specialty    </a:t>
            </a:r>
            <a:r>
              <a:rPr lang="fa-IR" sz="3800" dirty="0">
                <a:latin typeface="Arial Black" panose="020B0A04020102020204" pitchFamily="34" charset="0"/>
                <a:cs typeface="B Nazanin" panose="00000400000000000000" pitchFamily="2" charset="-78"/>
              </a:rPr>
              <a:t>: موضوعات تخصصی </a:t>
            </a:r>
            <a:endParaRPr lang="en-US" sz="3800" dirty="0">
              <a:latin typeface="Arial Black" panose="020B0A04020102020204" pitchFamily="34" charset="0"/>
              <a:cs typeface="B Nazanin" panose="00000400000000000000" pitchFamily="2" charset="-78"/>
            </a:endParaRPr>
          </a:p>
          <a:p>
            <a:pPr>
              <a:lnSpc>
                <a:spcPct val="110000"/>
              </a:lnSpc>
              <a:buFont typeface="Wingdings" pitchFamily="2" charset="2"/>
              <a:buChar char="§"/>
            </a:pPr>
            <a:r>
              <a:rPr lang="en-US" sz="2300" dirty="0">
                <a:latin typeface="Arial Black" panose="020B0A04020102020204" pitchFamily="34" charset="0"/>
                <a:cs typeface="B Nazanin" panose="00000400000000000000" pitchFamily="2" charset="-78"/>
              </a:rPr>
              <a:t>Authors and Editors    </a:t>
            </a:r>
            <a:r>
              <a:rPr lang="fa-IR" sz="3800" dirty="0">
                <a:latin typeface="Arial Black" panose="020B0A04020102020204" pitchFamily="34" charset="0"/>
                <a:cs typeface="B Nazanin" panose="00000400000000000000" pitchFamily="2" charset="-78"/>
              </a:rPr>
              <a:t>: نویسندگان و ویراستاران</a:t>
            </a:r>
            <a:endParaRPr lang="en-US" sz="3800" dirty="0">
              <a:latin typeface="Arial Black" panose="020B0A04020102020204" pitchFamily="34" charset="0"/>
              <a:cs typeface="B Nazanin" panose="00000400000000000000" pitchFamily="2" charset="-78"/>
            </a:endParaRPr>
          </a:p>
          <a:p>
            <a:pPr>
              <a:buFont typeface="Wingdings" pitchFamily="2" charset="2"/>
              <a:buChar char="q"/>
            </a:pPr>
            <a:r>
              <a:rPr lang="en-US" sz="3800" b="1" dirty="0">
                <a:cs typeface="B Nazanin" panose="00000400000000000000" pitchFamily="2" charset="-78"/>
              </a:rPr>
              <a:t>Calculators</a:t>
            </a:r>
            <a:r>
              <a:rPr lang="fa-IR" sz="3800" dirty="0">
                <a:latin typeface="Arial Black" panose="020B0A04020102020204" pitchFamily="34" charset="0"/>
                <a:cs typeface="B Nazanin" panose="00000400000000000000" pitchFamily="2" charset="-78"/>
              </a:rPr>
              <a:t>: محاسبه گر(ماشین حسابهای) بالینی</a:t>
            </a:r>
            <a:endParaRPr lang="en-US" sz="3800" dirty="0">
              <a:latin typeface="Arial Black" panose="020B0A04020102020204" pitchFamily="34" charset="0"/>
              <a:cs typeface="B Nazanin" panose="00000400000000000000" pitchFamily="2" charset="-78"/>
            </a:endParaRPr>
          </a:p>
          <a:p>
            <a:pPr>
              <a:buFont typeface="Wingdings" pitchFamily="2" charset="2"/>
              <a:buChar char="q"/>
            </a:pPr>
            <a:r>
              <a:rPr lang="en-US" sz="3800" b="1" dirty="0">
                <a:cs typeface="B Nazanin" panose="00000400000000000000" pitchFamily="2" charset="-78"/>
              </a:rPr>
              <a:t>Drug Interactions</a:t>
            </a:r>
            <a:r>
              <a:rPr lang="fa-IR" sz="3800" dirty="0">
                <a:latin typeface="Arial Black" panose="020B0A04020102020204" pitchFamily="34" charset="0"/>
                <a:cs typeface="B Nazanin" panose="00000400000000000000" pitchFamily="2" charset="-78"/>
              </a:rPr>
              <a:t>: تداخلات دارویی</a:t>
            </a:r>
            <a:endParaRPr lang="en-US" sz="3800" dirty="0">
              <a:latin typeface="Arial Black" panose="020B0A04020102020204" pitchFamily="34" charset="0"/>
              <a:cs typeface="B Nazanin" panose="00000400000000000000" pitchFamily="2" charset="-78"/>
            </a:endParaRPr>
          </a:p>
          <a:p>
            <a:pPr>
              <a:buFont typeface="Wingdings" pitchFamily="2" charset="2"/>
              <a:buChar char="q"/>
            </a:pPr>
            <a:r>
              <a:rPr lang="en-US" sz="3800" b="1" dirty="0">
                <a:cs typeface="B Nazanin" panose="00000400000000000000" pitchFamily="2" charset="-78"/>
              </a:rPr>
              <a:t>Up to date pathways</a:t>
            </a:r>
            <a:r>
              <a:rPr lang="fa-IR" sz="3800" b="1" dirty="0">
                <a:cs typeface="B Nazanin" panose="00000400000000000000" pitchFamily="2" charset="-78"/>
              </a:rPr>
              <a:t>: </a:t>
            </a:r>
            <a:r>
              <a:rPr lang="fa-IR" sz="3800" dirty="0">
                <a:latin typeface="Arial Black" panose="020B0A04020102020204" pitchFamily="34" charset="0"/>
                <a:cs typeface="B Nazanin" panose="00000400000000000000" pitchFamily="2" charset="-78"/>
              </a:rPr>
              <a:t>راهکار ها و مسیرهای بالینی</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052736"/>
          </a:xfrm>
          <a:prstGeom prst="rect">
            <a:avLst/>
          </a:prstGeom>
        </p:spPr>
      </p:pic>
    </p:spTree>
    <p:extLst>
      <p:ext uri="{BB962C8B-B14F-4D97-AF65-F5344CB8AC3E}">
        <p14:creationId xmlns:p14="http://schemas.microsoft.com/office/powerpoint/2010/main" val="345169295"/>
      </p:ext>
    </p:extLst>
  </p:cSld>
  <p:clrMapOvr>
    <a:masterClrMapping/>
  </p:clrMapOvr>
  <p:transition spd="med">
    <p:wheel spokes="8"/>
    <p:sndAc>
      <p:stSnd>
        <p:snd r:embed="rId2" name="camera.wav"/>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052736"/>
          </a:xfrm>
          <a:prstGeom prst="rect">
            <a:avLst/>
          </a:prstGeom>
        </p:spPr>
      </p:pic>
      <p:sp>
        <p:nvSpPr>
          <p:cNvPr id="5" name="Oval 4"/>
          <p:cNvSpPr/>
          <p:nvPr/>
        </p:nvSpPr>
        <p:spPr>
          <a:xfrm>
            <a:off x="3925171" y="3047682"/>
            <a:ext cx="1253743" cy="914400"/>
          </a:xfrm>
          <a:prstGeom prst="ellipse">
            <a:avLst/>
          </a:prstGeom>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100" b="1" dirty="0" err="1">
                <a:solidFill>
                  <a:schemeClr val="tx1"/>
                </a:solidFill>
                <a:effectLst/>
                <a:ea typeface="Calibri"/>
                <a:cs typeface="Arial"/>
              </a:rPr>
              <a:t>UpToDate</a:t>
            </a:r>
            <a:endParaRPr lang="en-US" sz="1100" b="1" dirty="0">
              <a:solidFill>
                <a:schemeClr val="tx1"/>
              </a:solidFill>
              <a:effectLst/>
              <a:ea typeface="Calibri"/>
              <a:cs typeface="Arial"/>
            </a:endParaRPr>
          </a:p>
        </p:txBody>
      </p:sp>
      <p:cxnSp>
        <p:nvCxnSpPr>
          <p:cNvPr id="6" name="Straight Connector 5"/>
          <p:cNvCxnSpPr/>
          <p:nvPr/>
        </p:nvCxnSpPr>
        <p:spPr>
          <a:xfrm flipV="1">
            <a:off x="5076056" y="1844824"/>
            <a:ext cx="1368983" cy="1153973"/>
          </a:xfrm>
          <a:prstGeom prst="line">
            <a:avLst/>
          </a:prstGeom>
        </p:spPr>
        <p:style>
          <a:lnRef idx="3">
            <a:schemeClr val="accent3"/>
          </a:lnRef>
          <a:fillRef idx="0">
            <a:schemeClr val="accent3"/>
          </a:fillRef>
          <a:effectRef idx="2">
            <a:schemeClr val="accent3"/>
          </a:effectRef>
          <a:fontRef idx="minor">
            <a:schemeClr val="tx1"/>
          </a:fontRef>
        </p:style>
      </p:cxnSp>
      <p:cxnSp>
        <p:nvCxnSpPr>
          <p:cNvPr id="7" name="Straight Connector 6"/>
          <p:cNvCxnSpPr/>
          <p:nvPr/>
        </p:nvCxnSpPr>
        <p:spPr>
          <a:xfrm flipV="1">
            <a:off x="5330614" y="3267710"/>
            <a:ext cx="1114425" cy="180340"/>
          </a:xfrm>
          <a:prstGeom prst="line">
            <a:avLst/>
          </a:prstGeom>
        </p:spPr>
        <p:style>
          <a:lnRef idx="3">
            <a:schemeClr val="accent3"/>
          </a:lnRef>
          <a:fillRef idx="0">
            <a:schemeClr val="accent3"/>
          </a:fillRef>
          <a:effectRef idx="2">
            <a:schemeClr val="accent3"/>
          </a:effectRef>
          <a:fontRef idx="minor">
            <a:schemeClr val="tx1"/>
          </a:fontRef>
        </p:style>
      </p:cxnSp>
      <p:cxnSp>
        <p:nvCxnSpPr>
          <p:cNvPr id="8" name="Straight Connector 7"/>
          <p:cNvCxnSpPr/>
          <p:nvPr/>
        </p:nvCxnSpPr>
        <p:spPr>
          <a:xfrm>
            <a:off x="5178914" y="3848100"/>
            <a:ext cx="893273" cy="828675"/>
          </a:xfrm>
          <a:prstGeom prst="line">
            <a:avLst/>
          </a:prstGeom>
        </p:spPr>
        <p:style>
          <a:lnRef idx="3">
            <a:schemeClr val="accent3"/>
          </a:lnRef>
          <a:fillRef idx="0">
            <a:schemeClr val="accent3"/>
          </a:fillRef>
          <a:effectRef idx="2">
            <a:schemeClr val="accent3"/>
          </a:effectRef>
          <a:fontRef idx="minor">
            <a:schemeClr val="tx1"/>
          </a:fontRef>
        </p:style>
      </p:cxnSp>
      <p:cxnSp>
        <p:nvCxnSpPr>
          <p:cNvPr id="9" name="Straight Connector 8"/>
          <p:cNvCxnSpPr/>
          <p:nvPr/>
        </p:nvCxnSpPr>
        <p:spPr>
          <a:xfrm flipH="1" flipV="1">
            <a:off x="4313840" y="1638577"/>
            <a:ext cx="111540" cy="1206907"/>
          </a:xfrm>
          <a:prstGeom prst="line">
            <a:avLst/>
          </a:prstGeom>
        </p:spPr>
        <p:style>
          <a:lnRef idx="3">
            <a:schemeClr val="accent3"/>
          </a:lnRef>
          <a:fillRef idx="0">
            <a:schemeClr val="accent3"/>
          </a:fillRef>
          <a:effectRef idx="2">
            <a:schemeClr val="accent3"/>
          </a:effectRef>
          <a:fontRef idx="minor">
            <a:schemeClr val="tx1"/>
          </a:fontRef>
        </p:style>
      </p:cxnSp>
      <p:cxnSp>
        <p:nvCxnSpPr>
          <p:cNvPr id="10" name="Straight Connector 9"/>
          <p:cNvCxnSpPr/>
          <p:nvPr/>
        </p:nvCxnSpPr>
        <p:spPr>
          <a:xfrm flipH="1" flipV="1">
            <a:off x="2738437" y="2998796"/>
            <a:ext cx="969467" cy="359084"/>
          </a:xfrm>
          <a:prstGeom prst="line">
            <a:avLst/>
          </a:prstGeom>
        </p:spPr>
        <p:style>
          <a:lnRef idx="3">
            <a:schemeClr val="accent3"/>
          </a:lnRef>
          <a:fillRef idx="0">
            <a:schemeClr val="accent3"/>
          </a:fillRef>
          <a:effectRef idx="2">
            <a:schemeClr val="accent3"/>
          </a:effectRef>
          <a:fontRef idx="minor">
            <a:schemeClr val="tx1"/>
          </a:fontRef>
        </p:style>
      </p:cxnSp>
      <p:cxnSp>
        <p:nvCxnSpPr>
          <p:cNvPr id="11" name="Straight Connector 10"/>
          <p:cNvCxnSpPr/>
          <p:nvPr/>
        </p:nvCxnSpPr>
        <p:spPr>
          <a:xfrm flipH="1">
            <a:off x="2909887" y="3848100"/>
            <a:ext cx="1087678" cy="517004"/>
          </a:xfrm>
          <a:prstGeom prst="line">
            <a:avLst/>
          </a:prstGeom>
        </p:spPr>
        <p:style>
          <a:lnRef idx="3">
            <a:schemeClr val="accent3"/>
          </a:lnRef>
          <a:fillRef idx="0">
            <a:schemeClr val="accent3"/>
          </a:fillRef>
          <a:effectRef idx="2">
            <a:schemeClr val="accent3"/>
          </a:effectRef>
          <a:fontRef idx="minor">
            <a:schemeClr val="tx1"/>
          </a:fontRef>
        </p:style>
      </p:cxnSp>
      <p:cxnSp>
        <p:nvCxnSpPr>
          <p:cNvPr id="12" name="Straight Connector 11"/>
          <p:cNvCxnSpPr/>
          <p:nvPr/>
        </p:nvCxnSpPr>
        <p:spPr>
          <a:xfrm flipH="1">
            <a:off x="4126319" y="4089982"/>
            <a:ext cx="323708" cy="1235247"/>
          </a:xfrm>
          <a:prstGeom prst="line">
            <a:avLst/>
          </a:prstGeom>
        </p:spPr>
        <p:style>
          <a:lnRef idx="3">
            <a:schemeClr val="accent3"/>
          </a:lnRef>
          <a:fillRef idx="0">
            <a:schemeClr val="accent3"/>
          </a:fillRef>
          <a:effectRef idx="2">
            <a:schemeClr val="accent3"/>
          </a:effectRef>
          <a:fontRef idx="minor">
            <a:schemeClr val="tx1"/>
          </a:fontRef>
        </p:style>
      </p:cxnSp>
      <p:sp>
        <p:nvSpPr>
          <p:cNvPr id="13" name="Oval 12"/>
          <p:cNvSpPr/>
          <p:nvPr/>
        </p:nvSpPr>
        <p:spPr>
          <a:xfrm>
            <a:off x="6228184" y="711038"/>
            <a:ext cx="1800200" cy="1133786"/>
          </a:xfrm>
          <a:prstGeom prst="ellipse">
            <a:avLst/>
          </a:prstGeom>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Aft>
                <a:spcPts val="1000"/>
              </a:spcAft>
            </a:pPr>
            <a:r>
              <a:rPr lang="en-US" sz="1100" b="1" dirty="0">
                <a:solidFill>
                  <a:srgbClr val="000000"/>
                </a:solidFill>
                <a:effectLst/>
                <a:ea typeface="Calibri"/>
                <a:cs typeface="B Nazanin"/>
              </a:rPr>
              <a:t>11000</a:t>
            </a:r>
            <a:r>
              <a:rPr lang="fa-IR" sz="1100" b="1" dirty="0">
                <a:solidFill>
                  <a:srgbClr val="000000"/>
                </a:solidFill>
                <a:effectLst/>
                <a:ea typeface="Calibri"/>
                <a:cs typeface="B Nazanin"/>
              </a:rPr>
              <a:t> </a:t>
            </a:r>
            <a:r>
              <a:rPr lang="ar-SA" sz="1100" b="1" dirty="0">
                <a:solidFill>
                  <a:srgbClr val="000000"/>
                </a:solidFill>
                <a:effectLst/>
                <a:ea typeface="Calibri"/>
                <a:cs typeface="B Nazanin"/>
              </a:rPr>
              <a:t>زمینه  موضوعی بالینی در بیش از 26 تخصص پزشکی</a:t>
            </a:r>
            <a:endParaRPr lang="en-US" sz="1100" b="1" dirty="0">
              <a:effectLst/>
              <a:ea typeface="Calibri"/>
              <a:cs typeface="Arial"/>
            </a:endParaRPr>
          </a:p>
        </p:txBody>
      </p:sp>
      <p:sp>
        <p:nvSpPr>
          <p:cNvPr id="14" name="Oval 13"/>
          <p:cNvSpPr/>
          <p:nvPr/>
        </p:nvSpPr>
        <p:spPr>
          <a:xfrm>
            <a:off x="6510783" y="2724150"/>
            <a:ext cx="1838325" cy="1066800"/>
          </a:xfrm>
          <a:prstGeom prst="ellipse">
            <a:avLst/>
          </a:prstGeom>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rtl="1">
              <a:lnSpc>
                <a:spcPct val="115000"/>
              </a:lnSpc>
              <a:spcAft>
                <a:spcPts val="1000"/>
              </a:spcAft>
            </a:pPr>
            <a:r>
              <a:rPr lang="en-US" sz="1100" b="1" dirty="0">
                <a:solidFill>
                  <a:srgbClr val="000000"/>
                </a:solidFill>
                <a:effectLst/>
                <a:ea typeface="Calibri"/>
                <a:cs typeface="B Nazanin"/>
              </a:rPr>
              <a:t>1500 </a:t>
            </a:r>
            <a:r>
              <a:rPr lang="fa-IR" sz="1100" b="1" dirty="0">
                <a:solidFill>
                  <a:srgbClr val="000000"/>
                </a:solidFill>
                <a:effectLst/>
                <a:ea typeface="Calibri"/>
                <a:cs typeface="B Nazanin"/>
              </a:rPr>
              <a:t> </a:t>
            </a:r>
            <a:r>
              <a:rPr lang="ar-SA" sz="1100" b="1" dirty="0">
                <a:solidFill>
                  <a:srgbClr val="000000"/>
                </a:solidFill>
                <a:effectLst/>
                <a:ea typeface="Calibri"/>
                <a:cs typeface="B Nazanin"/>
              </a:rPr>
              <a:t>موضوع آموزش </a:t>
            </a:r>
            <a:r>
              <a:rPr lang="fa-IR" sz="1100" b="1" dirty="0">
                <a:solidFill>
                  <a:srgbClr val="000000"/>
                </a:solidFill>
                <a:effectLst/>
                <a:ea typeface="Calibri"/>
                <a:cs typeface="B Nazanin"/>
              </a:rPr>
              <a:t>به </a:t>
            </a:r>
            <a:r>
              <a:rPr lang="ar-SA" sz="1100" b="1" dirty="0">
                <a:solidFill>
                  <a:srgbClr val="000000"/>
                </a:solidFill>
                <a:effectLst/>
                <a:ea typeface="Calibri"/>
                <a:cs typeface="B Nazanin"/>
              </a:rPr>
              <a:t>بیمار</a:t>
            </a:r>
            <a:endParaRPr lang="en-US" sz="1100" b="1" dirty="0">
              <a:effectLst/>
              <a:ea typeface="Calibri"/>
              <a:cs typeface="Arial"/>
            </a:endParaRPr>
          </a:p>
        </p:txBody>
      </p:sp>
      <p:sp>
        <p:nvSpPr>
          <p:cNvPr id="15" name="Oval 14"/>
          <p:cNvSpPr/>
          <p:nvPr/>
        </p:nvSpPr>
        <p:spPr>
          <a:xfrm>
            <a:off x="5777358" y="4711789"/>
            <a:ext cx="1466850" cy="914400"/>
          </a:xfrm>
          <a:prstGeom prst="ellipse">
            <a:avLst/>
          </a:prstGeom>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rtl="1">
              <a:lnSpc>
                <a:spcPct val="115000"/>
              </a:lnSpc>
              <a:spcAft>
                <a:spcPts val="1000"/>
              </a:spcAft>
            </a:pPr>
            <a:r>
              <a:rPr lang="en-US" sz="1100" b="1" dirty="0">
                <a:solidFill>
                  <a:srgbClr val="000000"/>
                </a:solidFill>
                <a:effectLst/>
                <a:ea typeface="Calibri"/>
                <a:cs typeface="B Nazanin"/>
              </a:rPr>
              <a:t>195 </a:t>
            </a:r>
            <a:r>
              <a:rPr lang="fa-IR" sz="1100" b="1" dirty="0">
                <a:solidFill>
                  <a:srgbClr val="000000"/>
                </a:solidFill>
                <a:effectLst/>
                <a:ea typeface="Calibri"/>
                <a:cs typeface="B Nazanin"/>
              </a:rPr>
              <a:t> </a:t>
            </a:r>
            <a:r>
              <a:rPr lang="ar-SA" sz="1100" b="1" dirty="0">
                <a:solidFill>
                  <a:srgbClr val="000000"/>
                </a:solidFill>
                <a:effectLst/>
                <a:ea typeface="Calibri"/>
                <a:cs typeface="B Nazanin"/>
              </a:rPr>
              <a:t>ماشین حساب بالینی</a:t>
            </a:r>
            <a:endParaRPr lang="en-US" sz="1100" b="1" dirty="0">
              <a:effectLst/>
              <a:ea typeface="Calibri"/>
              <a:cs typeface="Arial"/>
            </a:endParaRPr>
          </a:p>
        </p:txBody>
      </p:sp>
      <p:sp>
        <p:nvSpPr>
          <p:cNvPr id="16" name="Oval 15"/>
          <p:cNvSpPr/>
          <p:nvPr/>
        </p:nvSpPr>
        <p:spPr>
          <a:xfrm>
            <a:off x="3253659" y="5373216"/>
            <a:ext cx="1343025" cy="857250"/>
          </a:xfrm>
          <a:prstGeom prst="ellipse">
            <a:avLst/>
          </a:prstGeom>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rtl="1">
              <a:lnSpc>
                <a:spcPct val="115000"/>
              </a:lnSpc>
              <a:spcAft>
                <a:spcPts val="1000"/>
              </a:spcAft>
            </a:pPr>
            <a:r>
              <a:rPr lang="en-US" sz="1100" b="1" dirty="0">
                <a:solidFill>
                  <a:srgbClr val="000000"/>
                </a:solidFill>
                <a:effectLst/>
                <a:ea typeface="Calibri"/>
                <a:cs typeface="B Nazanin"/>
              </a:rPr>
              <a:t>9500 </a:t>
            </a:r>
            <a:r>
              <a:rPr lang="en-US" sz="1100" b="1" dirty="0">
                <a:solidFill>
                  <a:srgbClr val="000000"/>
                </a:solidFill>
                <a:effectLst/>
                <a:latin typeface="B Nazanin"/>
                <a:ea typeface="Calibri"/>
                <a:cs typeface="Arial"/>
              </a:rPr>
              <a:t> </a:t>
            </a:r>
            <a:r>
              <a:rPr lang="fa-IR" sz="1100" b="1" dirty="0">
                <a:solidFill>
                  <a:srgbClr val="000000"/>
                </a:solidFill>
                <a:effectLst/>
                <a:latin typeface="B Nazanin"/>
                <a:ea typeface="Calibri"/>
                <a:cs typeface="Arial"/>
              </a:rPr>
              <a:t> </a:t>
            </a:r>
            <a:r>
              <a:rPr lang="ar-SA" sz="1100" b="1" dirty="0">
                <a:solidFill>
                  <a:srgbClr val="000000"/>
                </a:solidFill>
                <a:effectLst/>
                <a:latin typeface="B Nazanin"/>
                <a:ea typeface="Calibri"/>
                <a:cs typeface="Arial"/>
              </a:rPr>
              <a:t>توصیه  درمانی</a:t>
            </a:r>
            <a:endParaRPr lang="en-US" sz="1100" b="1" dirty="0">
              <a:effectLst/>
              <a:ea typeface="Calibri"/>
              <a:cs typeface="Arial"/>
            </a:endParaRPr>
          </a:p>
        </p:txBody>
      </p:sp>
      <p:sp>
        <p:nvSpPr>
          <p:cNvPr id="17" name="Oval 16"/>
          <p:cNvSpPr/>
          <p:nvPr/>
        </p:nvSpPr>
        <p:spPr>
          <a:xfrm>
            <a:off x="1290637" y="4278401"/>
            <a:ext cx="1595438" cy="866775"/>
          </a:xfrm>
          <a:prstGeom prst="ellipse">
            <a:avLst/>
          </a:prstGeom>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rtl="1">
              <a:lnSpc>
                <a:spcPct val="115000"/>
              </a:lnSpc>
              <a:spcAft>
                <a:spcPts val="1000"/>
              </a:spcAft>
            </a:pPr>
            <a:r>
              <a:rPr lang="en-US" sz="1100" b="1" dirty="0">
                <a:solidFill>
                  <a:srgbClr val="000000"/>
                </a:solidFill>
                <a:effectLst/>
                <a:ea typeface="Calibri"/>
                <a:cs typeface="B Nazanin" pitchFamily="2" charset="-78"/>
              </a:rPr>
              <a:t>480000 </a:t>
            </a:r>
            <a:r>
              <a:rPr lang="fa-IR" sz="1100" b="1" dirty="0">
                <a:solidFill>
                  <a:srgbClr val="000000"/>
                </a:solidFill>
                <a:effectLst/>
                <a:ea typeface="Calibri"/>
                <a:cs typeface="B Nazanin" pitchFamily="2" charset="-78"/>
              </a:rPr>
              <a:t> رفرنس </a:t>
            </a:r>
            <a:r>
              <a:rPr lang="ar-SA" sz="1100" b="1" dirty="0">
                <a:solidFill>
                  <a:srgbClr val="000000"/>
                </a:solidFill>
                <a:effectLst/>
                <a:ea typeface="Calibri"/>
                <a:cs typeface="B Nazanin" pitchFamily="2" charset="-78"/>
              </a:rPr>
              <a:t>و استنادات</a:t>
            </a:r>
            <a:endParaRPr lang="en-US" sz="1100" b="1" dirty="0">
              <a:effectLst/>
              <a:ea typeface="Calibri"/>
              <a:cs typeface="B Nazanin" pitchFamily="2" charset="-78"/>
            </a:endParaRPr>
          </a:p>
        </p:txBody>
      </p:sp>
      <p:sp>
        <p:nvSpPr>
          <p:cNvPr id="18" name="Oval 17"/>
          <p:cNvSpPr/>
          <p:nvPr/>
        </p:nvSpPr>
        <p:spPr>
          <a:xfrm>
            <a:off x="1290637" y="2304904"/>
            <a:ext cx="1447800" cy="1009650"/>
          </a:xfrm>
          <a:prstGeom prst="ellipse">
            <a:avLst/>
          </a:prstGeom>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rtl="1">
              <a:lnSpc>
                <a:spcPct val="115000"/>
              </a:lnSpc>
              <a:spcAft>
                <a:spcPts val="1000"/>
              </a:spcAft>
            </a:pPr>
            <a:r>
              <a:rPr lang="en-US" sz="1100" b="1" dirty="0">
                <a:solidFill>
                  <a:srgbClr val="000000"/>
                </a:solidFill>
                <a:effectLst/>
                <a:ea typeface="Calibri"/>
                <a:cs typeface="B Nazanin"/>
              </a:rPr>
              <a:t>6300 </a:t>
            </a:r>
            <a:r>
              <a:rPr lang="fa-IR" sz="1100" b="1" dirty="0">
                <a:solidFill>
                  <a:srgbClr val="000000"/>
                </a:solidFill>
                <a:effectLst/>
                <a:ea typeface="Calibri"/>
                <a:cs typeface="B Nazanin"/>
              </a:rPr>
              <a:t> مونوگراف دارویی</a:t>
            </a:r>
            <a:endParaRPr lang="en-US" sz="1100" b="1" dirty="0">
              <a:effectLst/>
              <a:ea typeface="Calibri"/>
              <a:cs typeface="Arial"/>
            </a:endParaRPr>
          </a:p>
        </p:txBody>
      </p:sp>
      <p:sp>
        <p:nvSpPr>
          <p:cNvPr id="19" name="Oval 18"/>
          <p:cNvSpPr/>
          <p:nvPr/>
        </p:nvSpPr>
        <p:spPr>
          <a:xfrm>
            <a:off x="3139359" y="740869"/>
            <a:ext cx="1457325" cy="942975"/>
          </a:xfrm>
          <a:prstGeom prst="ellipse">
            <a:avLst/>
          </a:prstGeom>
        </p:spPr>
        <p:style>
          <a:lnRef idx="1">
            <a:schemeClr val="accent3"/>
          </a:lnRef>
          <a:fillRef idx="3">
            <a:schemeClr val="accent3"/>
          </a:fillRef>
          <a:effectRef idx="2">
            <a:schemeClr val="accent3"/>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rtl="1">
              <a:lnSpc>
                <a:spcPct val="115000"/>
              </a:lnSpc>
              <a:spcAft>
                <a:spcPts val="1000"/>
              </a:spcAft>
            </a:pPr>
            <a:r>
              <a:rPr lang="en-US" sz="1100" b="1" dirty="0">
                <a:solidFill>
                  <a:srgbClr val="000000"/>
                </a:solidFill>
                <a:effectLst/>
                <a:ea typeface="Calibri"/>
                <a:cs typeface="B Nazanin"/>
              </a:rPr>
              <a:t>34000 </a:t>
            </a:r>
            <a:r>
              <a:rPr lang="fa-IR" sz="1100" b="1" dirty="0">
                <a:solidFill>
                  <a:srgbClr val="000000"/>
                </a:solidFill>
                <a:effectLst/>
                <a:ea typeface="Calibri"/>
                <a:cs typeface="B Nazanin"/>
              </a:rPr>
              <a:t> </a:t>
            </a:r>
            <a:r>
              <a:rPr lang="ar-SA" sz="1100" b="1" dirty="0">
                <a:solidFill>
                  <a:srgbClr val="000000"/>
                </a:solidFill>
                <a:effectLst/>
                <a:ea typeface="Calibri"/>
                <a:cs typeface="B Nazanin"/>
              </a:rPr>
              <a:t>گرافیک</a:t>
            </a:r>
            <a:endParaRPr lang="en-US" sz="1100" b="1" dirty="0">
              <a:effectLst/>
              <a:ea typeface="Calibri"/>
              <a:cs typeface="Arial"/>
            </a:endParaRPr>
          </a:p>
        </p:txBody>
      </p:sp>
      <p:sp>
        <p:nvSpPr>
          <p:cNvPr id="20" name="Rectangle 16"/>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1794502858"/>
      </p:ext>
    </p:extLst>
  </p:cSld>
  <p:clrMapOvr>
    <a:masterClrMapping/>
  </p:clrMapOvr>
  <p:transition spd="med">
    <p:wheel spokes="8"/>
    <p:sndAc>
      <p:stSnd>
        <p:snd r:embed="rId2" name="camera.wav"/>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7504" y="692696"/>
            <a:ext cx="9036496" cy="792088"/>
          </a:xfrm>
        </p:spPr>
        <p:txBody>
          <a:bodyPr>
            <a:normAutofit fontScale="90000"/>
          </a:bodyPr>
          <a:lstStyle/>
          <a:p>
            <a:pPr algn="ctr"/>
            <a:br>
              <a:rPr lang="fa-IR" sz="1600" b="1" dirty="0">
                <a:cs typeface="B Nazanin" pitchFamily="2" charset="-78"/>
              </a:rPr>
            </a:br>
            <a:r>
              <a:rPr lang="en-US" sz="1600" b="1" dirty="0">
                <a:cs typeface="B Nazanin" pitchFamily="2" charset="-78"/>
              </a:rPr>
              <a:t> </a:t>
            </a:r>
            <a:br>
              <a:rPr lang="en-US" sz="1600" b="1" dirty="0">
                <a:cs typeface="B Nazanin" pitchFamily="2" charset="-78"/>
              </a:rPr>
            </a:br>
            <a:r>
              <a:rPr lang="fa-IR" sz="4000" b="1" dirty="0">
                <a:latin typeface="2  Titr"/>
                <a:cs typeface="2  Titr" pitchFamily="2" charset="-78"/>
              </a:rPr>
              <a:t>پوشش موضوعی</a:t>
            </a:r>
            <a:br>
              <a:rPr lang="en-US" sz="1600" b="1" dirty="0">
                <a:cs typeface="2  Titr" pitchFamily="2" charset="-78"/>
              </a:rPr>
            </a:br>
            <a:endParaRPr lang="en-US" sz="1600" dirty="0">
              <a:cs typeface="2  Titr" pitchFamily="2" charset="-78"/>
            </a:endParaRPr>
          </a:p>
        </p:txBody>
      </p:sp>
      <p:sp>
        <p:nvSpPr>
          <p:cNvPr id="3" name="Content Placeholder 2"/>
          <p:cNvSpPr>
            <a:spLocks noGrp="1"/>
          </p:cNvSpPr>
          <p:nvPr>
            <p:ph idx="1"/>
          </p:nvPr>
        </p:nvSpPr>
        <p:spPr>
          <a:xfrm>
            <a:off x="0" y="1745432"/>
            <a:ext cx="8892480" cy="5112568"/>
          </a:xfrm>
        </p:spPr>
        <p:txBody>
          <a:bodyPr>
            <a:normAutofit fontScale="55000" lnSpcReduction="20000"/>
          </a:bodyPr>
          <a:lstStyle/>
          <a:p>
            <a:pPr algn="just"/>
            <a:endParaRPr lang="fa-IR" b="1" dirty="0">
              <a:cs typeface="B Nazanin" pitchFamily="2" charset="-78"/>
            </a:endParaRPr>
          </a:p>
          <a:p>
            <a:pPr marL="0" indent="0" algn="just">
              <a:buNone/>
            </a:pPr>
            <a:r>
              <a:rPr lang="fa-IR" b="1" dirty="0">
                <a:cs typeface="B Nazanin" pitchFamily="2" charset="-78"/>
              </a:rPr>
              <a:t>آلرژی و ایمونولوژی                                                                                            </a:t>
            </a:r>
            <a:r>
              <a:rPr lang="en-US" b="1" dirty="0">
                <a:cs typeface="B Nazanin" pitchFamily="2" charset="-78"/>
              </a:rPr>
              <a:t>                     </a:t>
            </a:r>
            <a:r>
              <a:rPr lang="fa-IR" b="1" dirty="0">
                <a:cs typeface="B Nazanin" pitchFamily="2" charset="-78"/>
              </a:rPr>
              <a:t>  </a:t>
            </a:r>
            <a:r>
              <a:rPr lang="en-US" b="1" dirty="0">
                <a:cs typeface="B Nazanin" pitchFamily="2" charset="-78"/>
              </a:rPr>
              <a:t>Allergy and Immunology</a:t>
            </a:r>
            <a:br>
              <a:rPr lang="fa-IR" b="1" dirty="0">
                <a:cs typeface="B Nazanin" pitchFamily="2" charset="-78"/>
              </a:rPr>
            </a:br>
            <a:r>
              <a:rPr lang="fa-IR" b="1" dirty="0">
                <a:cs typeface="B Nazanin" pitchFamily="2" charset="-78"/>
              </a:rPr>
              <a:t>بیهوشی                                                                                                                          </a:t>
            </a:r>
            <a:r>
              <a:rPr lang="en-US" b="1" dirty="0">
                <a:cs typeface="B Nazanin" pitchFamily="2" charset="-78"/>
              </a:rPr>
              <a:t>                           </a:t>
            </a:r>
            <a:r>
              <a:rPr lang="fa-IR" b="1" dirty="0">
                <a:cs typeface="B Nazanin" pitchFamily="2" charset="-78"/>
              </a:rPr>
              <a:t>   </a:t>
            </a:r>
            <a:r>
              <a:rPr lang="en-US" b="1" dirty="0">
                <a:cs typeface="B Nazanin" pitchFamily="2" charset="-78"/>
              </a:rPr>
              <a:t>Anesthesiology</a:t>
            </a:r>
            <a:br>
              <a:rPr lang="fa-IR" b="1" dirty="0">
                <a:cs typeface="B Nazanin" pitchFamily="2" charset="-78"/>
              </a:rPr>
            </a:br>
            <a:r>
              <a:rPr lang="fa-IR" b="1" dirty="0">
                <a:cs typeface="B Nazanin" pitchFamily="2" charset="-78"/>
              </a:rPr>
              <a:t>پزشکی قلب و عروق                                                                                            </a:t>
            </a:r>
            <a:r>
              <a:rPr lang="en-US" b="1" dirty="0">
                <a:cs typeface="B Nazanin" pitchFamily="2" charset="-78"/>
              </a:rPr>
              <a:t>                   </a:t>
            </a:r>
            <a:r>
              <a:rPr lang="fa-IR" b="1" dirty="0">
                <a:cs typeface="B Nazanin" pitchFamily="2" charset="-78"/>
              </a:rPr>
              <a:t>  </a:t>
            </a:r>
            <a:r>
              <a:rPr lang="en-US" b="1" dirty="0">
                <a:cs typeface="B Nazanin" pitchFamily="2" charset="-78"/>
              </a:rPr>
              <a:t>Cardiovascular Medicine</a:t>
            </a:r>
            <a:br>
              <a:rPr lang="fa-IR" b="1" dirty="0">
                <a:cs typeface="B Nazanin" pitchFamily="2" charset="-78"/>
              </a:rPr>
            </a:br>
            <a:r>
              <a:rPr lang="fa-IR" b="1" dirty="0">
                <a:cs typeface="B Nazanin" pitchFamily="2" charset="-78"/>
              </a:rPr>
              <a:t>پوست                                                                                                                                 </a:t>
            </a:r>
            <a:r>
              <a:rPr lang="en-US" b="1" dirty="0">
                <a:cs typeface="B Nazanin" pitchFamily="2" charset="-78"/>
              </a:rPr>
              <a:t>                             </a:t>
            </a:r>
            <a:r>
              <a:rPr lang="fa-IR" b="1" dirty="0">
                <a:cs typeface="B Nazanin" pitchFamily="2" charset="-78"/>
              </a:rPr>
              <a:t> </a:t>
            </a:r>
            <a:r>
              <a:rPr lang="en-US" b="1" dirty="0">
                <a:cs typeface="B Nazanin" pitchFamily="2" charset="-78"/>
              </a:rPr>
              <a:t>Dermatology</a:t>
            </a:r>
            <a:r>
              <a:rPr lang="fa-IR" b="1" dirty="0">
                <a:cs typeface="B Nazanin" pitchFamily="2" charset="-78"/>
              </a:rPr>
              <a:t>  </a:t>
            </a:r>
            <a:br>
              <a:rPr lang="fa-IR" b="1" dirty="0">
                <a:cs typeface="B Nazanin" pitchFamily="2" charset="-78"/>
              </a:rPr>
            </a:br>
            <a:r>
              <a:rPr lang="fa-IR" b="1" dirty="0">
                <a:cs typeface="B Nazanin" pitchFamily="2" charset="-78"/>
              </a:rPr>
              <a:t>اورژانس(بزرگسالان و کودکان)                                                     </a:t>
            </a:r>
            <a:r>
              <a:rPr lang="en-US" b="1" dirty="0">
                <a:cs typeface="B Nazanin" pitchFamily="2" charset="-78"/>
              </a:rPr>
              <a:t>     </a:t>
            </a:r>
            <a:r>
              <a:rPr lang="fa-IR" b="1" dirty="0">
                <a:cs typeface="B Nazanin" pitchFamily="2" charset="-78"/>
              </a:rPr>
              <a:t>  </a:t>
            </a:r>
            <a:r>
              <a:rPr lang="en-US" b="1" dirty="0">
                <a:cs typeface="B Nazanin" pitchFamily="2" charset="-78"/>
              </a:rPr>
              <a:t>Emergency Medicine (Adult and Pediatric)</a:t>
            </a:r>
            <a:r>
              <a:rPr lang="fa-IR" b="1" dirty="0">
                <a:cs typeface="B Nazanin" pitchFamily="2" charset="-78"/>
              </a:rPr>
              <a:t>   </a:t>
            </a:r>
            <a:br>
              <a:rPr lang="fa-IR" b="1" dirty="0">
                <a:cs typeface="B Nazanin" pitchFamily="2" charset="-78"/>
              </a:rPr>
            </a:br>
            <a:r>
              <a:rPr lang="fa-IR" b="1" dirty="0">
                <a:cs typeface="B Nazanin" pitchFamily="2" charset="-78"/>
              </a:rPr>
              <a:t>غدد درون ریز و دیابت                                                                                   </a:t>
            </a:r>
            <a:r>
              <a:rPr lang="en-US" b="1" dirty="0">
                <a:cs typeface="B Nazanin" pitchFamily="2" charset="-78"/>
              </a:rPr>
              <a:t>               </a:t>
            </a:r>
            <a:r>
              <a:rPr lang="fa-IR" b="1" dirty="0">
                <a:cs typeface="B Nazanin" pitchFamily="2" charset="-78"/>
              </a:rPr>
              <a:t>   </a:t>
            </a:r>
            <a:r>
              <a:rPr lang="en-US" b="1" dirty="0">
                <a:cs typeface="B Nazanin" pitchFamily="2" charset="-78"/>
              </a:rPr>
              <a:t>Endocrinology and Diabetes</a:t>
            </a:r>
            <a:br>
              <a:rPr lang="fa-IR" b="1" dirty="0">
                <a:cs typeface="B Nazanin" pitchFamily="2" charset="-78"/>
              </a:rPr>
            </a:br>
            <a:r>
              <a:rPr lang="fa-IR" b="1" dirty="0">
                <a:cs typeface="B Nazanin" pitchFamily="2" charset="-78"/>
              </a:rPr>
              <a:t>پزشکی خانوادگی و طب عمومی                                                          </a:t>
            </a:r>
            <a:r>
              <a:rPr lang="en-US" b="1" dirty="0">
                <a:cs typeface="B Nazanin" pitchFamily="2" charset="-78"/>
              </a:rPr>
              <a:t>      </a:t>
            </a:r>
            <a:r>
              <a:rPr lang="fa-IR" b="1" dirty="0">
                <a:cs typeface="B Nazanin" pitchFamily="2" charset="-78"/>
              </a:rPr>
              <a:t>   </a:t>
            </a:r>
            <a:r>
              <a:rPr lang="en-US" b="1" dirty="0">
                <a:cs typeface="B Nazanin" pitchFamily="2" charset="-78"/>
              </a:rPr>
              <a:t>Family Medicine and General Practice</a:t>
            </a:r>
            <a:br>
              <a:rPr lang="fa-IR" b="1" dirty="0">
                <a:cs typeface="B Nazanin" pitchFamily="2" charset="-78"/>
              </a:rPr>
            </a:br>
            <a:r>
              <a:rPr lang="fa-IR" b="1" dirty="0">
                <a:cs typeface="B Nazanin" pitchFamily="2" charset="-78"/>
              </a:rPr>
              <a:t>گوارش و کبد                                                                                        </a:t>
            </a:r>
            <a:r>
              <a:rPr lang="en-US" b="1" dirty="0">
                <a:cs typeface="B Nazanin" pitchFamily="2" charset="-78"/>
              </a:rPr>
              <a:t>              </a:t>
            </a:r>
            <a:r>
              <a:rPr lang="fa-IR" b="1" dirty="0">
                <a:cs typeface="B Nazanin" pitchFamily="2" charset="-78"/>
              </a:rPr>
              <a:t>  </a:t>
            </a:r>
            <a:r>
              <a:rPr lang="en-US" b="1" dirty="0">
                <a:cs typeface="B Nazanin" pitchFamily="2" charset="-78"/>
              </a:rPr>
              <a:t>Gastroenterology and </a:t>
            </a:r>
            <a:r>
              <a:rPr lang="en-US" b="1" dirty="0" err="1">
                <a:cs typeface="B Nazanin" pitchFamily="2" charset="-78"/>
              </a:rPr>
              <a:t>Hepatology</a:t>
            </a:r>
            <a:br>
              <a:rPr lang="fa-IR" b="1" dirty="0">
                <a:cs typeface="B Nazanin" pitchFamily="2" charset="-78"/>
              </a:rPr>
            </a:br>
            <a:r>
              <a:rPr lang="fa-IR" b="1" dirty="0">
                <a:cs typeface="B Nazanin" pitchFamily="2" charset="-78"/>
              </a:rPr>
              <a:t>جراحی عمومی                                                                                                               </a:t>
            </a:r>
            <a:r>
              <a:rPr lang="en-US" b="1" dirty="0">
                <a:cs typeface="B Nazanin" pitchFamily="2" charset="-78"/>
              </a:rPr>
              <a:t>                         </a:t>
            </a:r>
            <a:r>
              <a:rPr lang="fa-IR" b="1" dirty="0">
                <a:cs typeface="B Nazanin" pitchFamily="2" charset="-78"/>
              </a:rPr>
              <a:t>   </a:t>
            </a:r>
            <a:r>
              <a:rPr lang="en-US" b="1" dirty="0">
                <a:cs typeface="B Nazanin" pitchFamily="2" charset="-78"/>
              </a:rPr>
              <a:t>General Surgery</a:t>
            </a:r>
            <a:br>
              <a:rPr lang="fa-IR" b="1" dirty="0">
                <a:cs typeface="B Nazanin" pitchFamily="2" charset="-78"/>
              </a:rPr>
            </a:br>
            <a:r>
              <a:rPr lang="fa-IR" b="1" dirty="0">
                <a:cs typeface="B Nazanin" pitchFamily="2" charset="-78"/>
              </a:rPr>
              <a:t>سالمندی                                                                                                                                    </a:t>
            </a:r>
            <a:r>
              <a:rPr lang="en-US" b="1" dirty="0">
                <a:cs typeface="B Nazanin" pitchFamily="2" charset="-78"/>
              </a:rPr>
              <a:t>                            </a:t>
            </a:r>
            <a:r>
              <a:rPr lang="fa-IR" b="1" dirty="0">
                <a:cs typeface="B Nazanin" pitchFamily="2" charset="-78"/>
              </a:rPr>
              <a:t> </a:t>
            </a:r>
            <a:r>
              <a:rPr lang="en-US" b="1" dirty="0">
                <a:cs typeface="B Nazanin" pitchFamily="2" charset="-78"/>
              </a:rPr>
              <a:t>Geriatrics</a:t>
            </a:r>
            <a:br>
              <a:rPr lang="fa-IR" b="1" dirty="0">
                <a:cs typeface="B Nazanin" pitchFamily="2" charset="-78"/>
              </a:rPr>
            </a:br>
            <a:r>
              <a:rPr lang="fa-IR" b="1" dirty="0">
                <a:cs typeface="B Nazanin" pitchFamily="2" charset="-78"/>
              </a:rPr>
              <a:t>هماتولوژی                                                                                                                           </a:t>
            </a:r>
            <a:r>
              <a:rPr lang="en-US" b="1" dirty="0">
                <a:cs typeface="B Nazanin" pitchFamily="2" charset="-78"/>
              </a:rPr>
              <a:t>                            </a:t>
            </a:r>
            <a:r>
              <a:rPr lang="fa-IR" b="1" dirty="0">
                <a:cs typeface="B Nazanin" pitchFamily="2" charset="-78"/>
              </a:rPr>
              <a:t>  </a:t>
            </a:r>
            <a:r>
              <a:rPr lang="en-US" b="1" dirty="0">
                <a:cs typeface="B Nazanin" pitchFamily="2" charset="-78"/>
              </a:rPr>
              <a:t>Hematology</a:t>
            </a:r>
            <a:br>
              <a:rPr lang="fa-IR" b="1" dirty="0">
                <a:cs typeface="B Nazanin" pitchFamily="2" charset="-78"/>
              </a:rPr>
            </a:br>
            <a:r>
              <a:rPr lang="fa-IR" b="1" dirty="0">
                <a:cs typeface="B Nazanin" pitchFamily="2" charset="-78"/>
              </a:rPr>
              <a:t>پزشکی بیمارستان                                                                                                       </a:t>
            </a:r>
            <a:r>
              <a:rPr lang="en-US" b="1" dirty="0">
                <a:cs typeface="B Nazanin" pitchFamily="2" charset="-78"/>
              </a:rPr>
              <a:t>                    </a:t>
            </a:r>
            <a:r>
              <a:rPr lang="fa-IR" b="1" dirty="0">
                <a:cs typeface="B Nazanin" pitchFamily="2" charset="-78"/>
              </a:rPr>
              <a:t>    </a:t>
            </a:r>
            <a:r>
              <a:rPr lang="en-US" b="1" dirty="0">
                <a:cs typeface="B Nazanin" pitchFamily="2" charset="-78"/>
              </a:rPr>
              <a:t>Hospital Medicine</a:t>
            </a:r>
            <a:br>
              <a:rPr lang="fa-IR" b="1" dirty="0">
                <a:cs typeface="B Nazanin" pitchFamily="2" charset="-78"/>
              </a:rPr>
            </a:br>
            <a:r>
              <a:rPr lang="fa-IR" b="1" dirty="0">
                <a:cs typeface="B Nazanin" pitchFamily="2" charset="-78"/>
              </a:rPr>
              <a:t>بیماری های عفونی                                                                                                 </a:t>
            </a:r>
            <a:r>
              <a:rPr lang="en-US" b="1" dirty="0">
                <a:cs typeface="B Nazanin" pitchFamily="2" charset="-78"/>
              </a:rPr>
              <a:t>                    </a:t>
            </a:r>
            <a:r>
              <a:rPr lang="fa-IR" b="1" dirty="0">
                <a:cs typeface="B Nazanin" pitchFamily="2" charset="-78"/>
              </a:rPr>
              <a:t>        </a:t>
            </a:r>
            <a:r>
              <a:rPr lang="en-US" b="1" dirty="0">
                <a:cs typeface="B Nazanin" pitchFamily="2" charset="-78"/>
              </a:rPr>
              <a:t>Infectious Diseases</a:t>
            </a:r>
            <a:br>
              <a:rPr lang="fa-IR" b="1" dirty="0">
                <a:cs typeface="B Nazanin" pitchFamily="2" charset="-78"/>
              </a:rPr>
            </a:br>
            <a:r>
              <a:rPr lang="fa-IR" b="1" dirty="0">
                <a:cs typeface="B Nazanin" pitchFamily="2" charset="-78"/>
              </a:rPr>
              <a:t>نفرولوژی و فشار خون بالا                                                                             </a:t>
            </a:r>
            <a:r>
              <a:rPr lang="en-US" b="1" dirty="0">
                <a:cs typeface="B Nazanin" pitchFamily="2" charset="-78"/>
              </a:rPr>
              <a:t>             </a:t>
            </a:r>
            <a:r>
              <a:rPr lang="fa-IR" b="1" dirty="0">
                <a:cs typeface="B Nazanin" pitchFamily="2" charset="-78"/>
              </a:rPr>
              <a:t> </a:t>
            </a:r>
            <a:r>
              <a:rPr lang="en-US" b="1" dirty="0">
                <a:cs typeface="B Nazanin" pitchFamily="2" charset="-78"/>
              </a:rPr>
              <a:t>Nephrology and Hypertension</a:t>
            </a:r>
            <a:br>
              <a:rPr lang="fa-IR" b="1" dirty="0">
                <a:cs typeface="B Nazanin" pitchFamily="2" charset="-78"/>
              </a:rPr>
            </a:br>
            <a:r>
              <a:rPr lang="fa-IR" b="1" dirty="0">
                <a:cs typeface="B Nazanin" pitchFamily="2" charset="-78"/>
              </a:rPr>
              <a:t>عصب شناسی                                                                                                                        </a:t>
            </a:r>
            <a:r>
              <a:rPr lang="en-US" b="1" dirty="0">
                <a:cs typeface="B Nazanin" pitchFamily="2" charset="-78"/>
              </a:rPr>
              <a:t>                            </a:t>
            </a:r>
            <a:r>
              <a:rPr lang="fa-IR" b="1" dirty="0">
                <a:cs typeface="B Nazanin" pitchFamily="2" charset="-78"/>
              </a:rPr>
              <a:t>   </a:t>
            </a:r>
            <a:r>
              <a:rPr lang="en-US" b="1" dirty="0">
                <a:cs typeface="B Nazanin" pitchFamily="2" charset="-78"/>
              </a:rPr>
              <a:t>Neurology</a:t>
            </a:r>
            <a:br>
              <a:rPr lang="fa-IR" b="1" dirty="0">
                <a:cs typeface="B Nazanin" pitchFamily="2" charset="-78"/>
              </a:rPr>
            </a:br>
            <a:r>
              <a:rPr lang="fa-IR" b="1" dirty="0">
                <a:cs typeface="B Nazanin" pitchFamily="2" charset="-78"/>
              </a:rPr>
              <a:t>زنان و زایمان و بهداشت زنان                                                </a:t>
            </a:r>
            <a:r>
              <a:rPr lang="en-US" b="1" dirty="0">
                <a:cs typeface="B Nazanin" pitchFamily="2" charset="-78"/>
              </a:rPr>
              <a:t>   </a:t>
            </a:r>
            <a:r>
              <a:rPr lang="fa-IR" b="1" dirty="0">
                <a:cs typeface="B Nazanin" pitchFamily="2" charset="-78"/>
              </a:rPr>
              <a:t>    </a:t>
            </a:r>
            <a:r>
              <a:rPr lang="en-US" b="1" dirty="0">
                <a:cs typeface="B Nazanin" pitchFamily="2" charset="-78"/>
              </a:rPr>
              <a:t>  </a:t>
            </a:r>
            <a:r>
              <a:rPr lang="fa-IR" b="1" dirty="0">
                <a:cs typeface="B Nazanin" pitchFamily="2" charset="-78"/>
              </a:rPr>
              <a:t>    </a:t>
            </a:r>
            <a:r>
              <a:rPr lang="en-US" b="1" dirty="0">
                <a:cs typeface="B Nazanin" pitchFamily="2" charset="-78"/>
              </a:rPr>
              <a:t>Obstetrics, Gynecology and Women's Health</a:t>
            </a:r>
            <a:br>
              <a:rPr lang="fa-IR" b="1" dirty="0">
                <a:cs typeface="B Nazanin" pitchFamily="2" charset="-78"/>
              </a:rPr>
            </a:br>
            <a:r>
              <a:rPr lang="fa-IR" b="1" dirty="0">
                <a:cs typeface="B Nazanin" pitchFamily="2" charset="-78"/>
              </a:rPr>
              <a:t>آنکولوژی                                                                                       </a:t>
            </a:r>
            <a:r>
              <a:rPr lang="en-US" b="1" dirty="0">
                <a:cs typeface="B Nazanin" pitchFamily="2" charset="-78"/>
              </a:rPr>
              <a:t> </a:t>
            </a:r>
            <a:r>
              <a:rPr lang="fa-IR" b="1" dirty="0">
                <a:cs typeface="B Nazanin" pitchFamily="2" charset="-78"/>
              </a:rPr>
              <a:t>                                         </a:t>
            </a:r>
            <a:r>
              <a:rPr lang="en-US" b="1" dirty="0">
                <a:cs typeface="B Nazanin" pitchFamily="2" charset="-78"/>
              </a:rPr>
              <a:t>                             </a:t>
            </a:r>
            <a:r>
              <a:rPr lang="fa-IR" b="1" dirty="0">
                <a:cs typeface="B Nazanin" pitchFamily="2" charset="-78"/>
              </a:rPr>
              <a:t>   </a:t>
            </a:r>
            <a:r>
              <a:rPr lang="en-US" b="1" dirty="0">
                <a:cs typeface="B Nazanin" pitchFamily="2" charset="-78"/>
              </a:rPr>
              <a:t>Oncology</a:t>
            </a:r>
            <a:br>
              <a:rPr lang="fa-IR" b="1" dirty="0">
                <a:cs typeface="B Nazanin" pitchFamily="2" charset="-78"/>
              </a:rPr>
            </a:br>
            <a:r>
              <a:rPr lang="fa-IR" b="1" dirty="0">
                <a:cs typeface="B Nazanin" pitchFamily="2" charset="-78"/>
              </a:rPr>
              <a:t>مراقبت تسکینی                                                                                                                   </a:t>
            </a:r>
            <a:r>
              <a:rPr lang="en-US" b="1" dirty="0">
                <a:cs typeface="B Nazanin" pitchFamily="2" charset="-78"/>
              </a:rPr>
              <a:t>                      </a:t>
            </a:r>
            <a:r>
              <a:rPr lang="fa-IR" b="1" dirty="0">
                <a:cs typeface="B Nazanin" pitchFamily="2" charset="-78"/>
              </a:rPr>
              <a:t>  </a:t>
            </a:r>
            <a:r>
              <a:rPr lang="en-US" b="1" dirty="0">
                <a:cs typeface="B Nazanin" pitchFamily="2" charset="-78"/>
              </a:rPr>
              <a:t>Palliative Care</a:t>
            </a:r>
            <a:br>
              <a:rPr lang="fa-IR" b="1" dirty="0">
                <a:cs typeface="B Nazanin" pitchFamily="2" charset="-78"/>
              </a:rPr>
            </a:br>
            <a:r>
              <a:rPr lang="fa-IR" b="1" dirty="0">
                <a:cs typeface="B Nazanin" pitchFamily="2" charset="-78"/>
              </a:rPr>
              <a:t>اطفال                                                                                                                                      </a:t>
            </a:r>
            <a:r>
              <a:rPr lang="en-US" b="1" dirty="0">
                <a:cs typeface="B Nazanin" pitchFamily="2" charset="-78"/>
              </a:rPr>
              <a:t>                             </a:t>
            </a:r>
            <a:r>
              <a:rPr lang="fa-IR" b="1" dirty="0">
                <a:cs typeface="B Nazanin" pitchFamily="2" charset="-78"/>
              </a:rPr>
              <a:t> </a:t>
            </a:r>
            <a:r>
              <a:rPr lang="en-US" b="1" dirty="0">
                <a:cs typeface="B Nazanin" pitchFamily="2" charset="-78"/>
              </a:rPr>
              <a:t>Pediatrics</a:t>
            </a:r>
            <a:br>
              <a:rPr lang="fa-IR" b="1" dirty="0">
                <a:cs typeface="B Nazanin" pitchFamily="2" charset="-78"/>
              </a:rPr>
            </a:br>
            <a:r>
              <a:rPr lang="fa-IR" b="1" dirty="0">
                <a:cs typeface="B Nazanin" pitchFamily="2" charset="-78"/>
              </a:rPr>
              <a:t>مراقبت های اولیه (بزرگسالان)                                                                                       </a:t>
            </a:r>
            <a:r>
              <a:rPr lang="en-US" b="1" dirty="0">
                <a:cs typeface="B Nazanin" pitchFamily="2" charset="-78"/>
              </a:rPr>
              <a:t>                 </a:t>
            </a:r>
            <a:r>
              <a:rPr lang="fa-IR" b="1" dirty="0">
                <a:cs typeface="B Nazanin" pitchFamily="2" charset="-78"/>
              </a:rPr>
              <a:t> </a:t>
            </a:r>
            <a:r>
              <a:rPr lang="en-US" b="1" dirty="0">
                <a:cs typeface="B Nazanin" pitchFamily="2" charset="-78"/>
              </a:rPr>
              <a:t>Primary Care (Adult)</a:t>
            </a:r>
            <a:br>
              <a:rPr lang="fa-IR" b="1" dirty="0">
                <a:cs typeface="B Nazanin" pitchFamily="2" charset="-78"/>
              </a:rPr>
            </a:br>
            <a:r>
              <a:rPr lang="fa-IR" b="1" dirty="0">
                <a:cs typeface="B Nazanin" pitchFamily="2" charset="-78"/>
              </a:rPr>
              <a:t>مراقبت های اولیه پزشکی ورزشی                                                                     </a:t>
            </a:r>
            <a:r>
              <a:rPr lang="en-US" b="1" dirty="0">
                <a:cs typeface="B Nazanin" pitchFamily="2" charset="-78"/>
              </a:rPr>
              <a:t>          </a:t>
            </a:r>
            <a:r>
              <a:rPr lang="fa-IR" b="1" dirty="0">
                <a:cs typeface="B Nazanin" pitchFamily="2" charset="-78"/>
              </a:rPr>
              <a:t> </a:t>
            </a:r>
            <a:r>
              <a:rPr lang="en-US" b="1" dirty="0">
                <a:cs typeface="B Nazanin" pitchFamily="2" charset="-78"/>
              </a:rPr>
              <a:t>Primary Care Sports Medicine</a:t>
            </a:r>
            <a:r>
              <a:rPr lang="fa-IR" b="1" dirty="0">
                <a:cs typeface="B Nazanin" pitchFamily="2" charset="-78"/>
              </a:rPr>
              <a:t>         </a:t>
            </a:r>
            <a:br>
              <a:rPr lang="fa-IR" b="1" dirty="0">
                <a:cs typeface="B Nazanin" pitchFamily="2" charset="-78"/>
              </a:rPr>
            </a:br>
            <a:r>
              <a:rPr lang="fa-IR" b="1" dirty="0">
                <a:cs typeface="B Nazanin" pitchFamily="2" charset="-78"/>
              </a:rPr>
              <a:t>روانپزشکی                                                                                                                            </a:t>
            </a:r>
            <a:r>
              <a:rPr lang="en-US" b="1" dirty="0">
                <a:cs typeface="B Nazanin" pitchFamily="2" charset="-78"/>
              </a:rPr>
              <a:t>                            </a:t>
            </a:r>
            <a:r>
              <a:rPr lang="fa-IR" b="1" dirty="0">
                <a:cs typeface="B Nazanin" pitchFamily="2" charset="-78"/>
              </a:rPr>
              <a:t>    </a:t>
            </a:r>
            <a:r>
              <a:rPr lang="en-US" b="1" dirty="0">
                <a:cs typeface="B Nazanin" pitchFamily="2" charset="-78"/>
              </a:rPr>
              <a:t>Psychiatry</a:t>
            </a:r>
            <a:br>
              <a:rPr lang="fa-IR" b="1" dirty="0">
                <a:cs typeface="B Nazanin" pitchFamily="2" charset="-78"/>
              </a:rPr>
            </a:br>
            <a:r>
              <a:rPr lang="fa-IR" b="1" dirty="0">
                <a:cs typeface="B Nazanin" pitchFamily="2" charset="-78"/>
              </a:rPr>
              <a:t>پزشکی مراقبت های ریوی و بحرانی                                                    </a:t>
            </a:r>
            <a:r>
              <a:rPr lang="en-US" b="1" dirty="0">
                <a:cs typeface="B Nazanin" pitchFamily="2" charset="-78"/>
              </a:rPr>
              <a:t>     </a:t>
            </a:r>
            <a:r>
              <a:rPr lang="fa-IR" b="1" dirty="0">
                <a:cs typeface="B Nazanin" pitchFamily="2" charset="-78"/>
              </a:rPr>
              <a:t>  </a:t>
            </a:r>
            <a:r>
              <a:rPr lang="en-US" b="1" dirty="0">
                <a:cs typeface="B Nazanin" pitchFamily="2" charset="-78"/>
              </a:rPr>
              <a:t>Pulmonary and Critical Care Medicine</a:t>
            </a:r>
            <a:br>
              <a:rPr lang="fa-IR" b="1" dirty="0">
                <a:cs typeface="B Nazanin" pitchFamily="2" charset="-78"/>
              </a:rPr>
            </a:br>
            <a:r>
              <a:rPr lang="fa-IR" b="1" dirty="0">
                <a:cs typeface="B Nazanin" pitchFamily="2" charset="-78"/>
              </a:rPr>
              <a:t>روماتولوژی</a:t>
            </a:r>
            <a:r>
              <a:rPr lang="en-US" b="1" dirty="0">
                <a:cs typeface="B Nazanin" pitchFamily="2" charset="-78"/>
              </a:rPr>
              <a:t>                  	      			        	     	 Rheumatology                        </a:t>
            </a:r>
          </a:p>
          <a:p>
            <a:pPr marL="0" indent="0">
              <a:buNone/>
            </a:pPr>
            <a:r>
              <a:rPr lang="fa-IR" b="1" dirty="0">
                <a:cs typeface="B Nazanin" pitchFamily="2" charset="-78"/>
              </a:rPr>
              <a:t>طب خواب</a:t>
            </a:r>
            <a:r>
              <a:rPr lang="en-US" b="1" dirty="0">
                <a:cs typeface="B Nazanin" pitchFamily="2" charset="-78"/>
              </a:rPr>
              <a:t> Sleep medicine                                                                                                                                                             </a:t>
            </a:r>
            <a:br>
              <a:rPr lang="fa-IR" b="1" dirty="0">
                <a:cs typeface="B Nazanin" pitchFamily="2" charset="-78"/>
              </a:rPr>
            </a:br>
            <a:endParaRPr lang="en-US" b="1" dirty="0">
              <a:solidFill>
                <a:srgbClr val="FFFF00"/>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052736"/>
          </a:xfrm>
          <a:prstGeom prst="rect">
            <a:avLst/>
          </a:prstGeom>
        </p:spPr>
      </p:pic>
    </p:spTree>
    <p:extLst>
      <p:ext uri="{BB962C8B-B14F-4D97-AF65-F5344CB8AC3E}">
        <p14:creationId xmlns:p14="http://schemas.microsoft.com/office/powerpoint/2010/main" val="858226562"/>
      </p:ext>
    </p:extLst>
  </p:cSld>
  <p:clrMapOvr>
    <a:masterClrMapping/>
  </p:clrMapOvr>
  <p:transition spd="med">
    <p:wheel spokes="8"/>
    <p:sndAc>
      <p:stSnd>
        <p:snd r:embed="rId2" name="camera.wav"/>
      </p:stSnd>
    </p:sndAc>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24712"/>
          </a:xfrm>
        </p:spPr>
        <p:txBody>
          <a:bodyPr>
            <a:normAutofit/>
          </a:bodyPr>
          <a:lstStyle/>
          <a:p>
            <a:pPr algn="ctr"/>
            <a:r>
              <a:rPr lang="fa-IR" sz="3600" dirty="0">
                <a:cs typeface="2  Titr" pitchFamily="2" charset="-78"/>
              </a:rPr>
              <a:t>ویژگی های بانک </a:t>
            </a:r>
            <a:r>
              <a:rPr lang="en-US" sz="3600" b="1" dirty="0">
                <a:cs typeface="2  Titr" pitchFamily="2" charset="-78"/>
              </a:rPr>
              <a:t>Up To Date</a:t>
            </a:r>
            <a:endParaRPr lang="fa-IR" sz="3600" b="1" dirty="0">
              <a:cs typeface="2  Titr" pitchFamily="2" charset="-78"/>
            </a:endParaRPr>
          </a:p>
        </p:txBody>
      </p:sp>
      <p:sp>
        <p:nvSpPr>
          <p:cNvPr id="3" name="Content Placeholder 2"/>
          <p:cNvSpPr>
            <a:spLocks noGrp="1"/>
          </p:cNvSpPr>
          <p:nvPr>
            <p:ph idx="1"/>
          </p:nvPr>
        </p:nvSpPr>
        <p:spPr>
          <a:xfrm>
            <a:off x="31578" y="1935480"/>
            <a:ext cx="8788893" cy="4922520"/>
          </a:xfrm>
        </p:spPr>
        <p:txBody>
          <a:bodyPr>
            <a:normAutofit/>
          </a:bodyPr>
          <a:lstStyle/>
          <a:p>
            <a:pPr marL="0" indent="0" algn="just">
              <a:buNone/>
            </a:pPr>
            <a:endParaRPr lang="fa-IR" sz="2400" dirty="0">
              <a:cs typeface="B Nazanin" pitchFamily="2" charset="-78"/>
            </a:endParaRPr>
          </a:p>
          <a:p>
            <a:pPr marL="0" indent="0">
              <a:buNone/>
            </a:pPr>
            <a:endParaRPr lang="fa-IR" sz="2400" dirty="0">
              <a:cs typeface="B Nazanin" pitchFamily="2" charset="-78"/>
            </a:endParaRPr>
          </a:p>
          <a:p>
            <a:pPr>
              <a:buFont typeface="Arial" pitchFamily="34" charset="0"/>
              <a:buChar char="•"/>
            </a:pPr>
            <a:r>
              <a:rPr lang="fa-IR" sz="2400" dirty="0">
                <a:cs typeface="B Nazanin" pitchFamily="2" charset="-78"/>
              </a:rPr>
              <a:t> اطلاعات براساس پزشکی مبتنی بر شواهد می باشد.</a:t>
            </a:r>
          </a:p>
          <a:p>
            <a:pPr>
              <a:buFont typeface="Arial" pitchFamily="34" charset="0"/>
              <a:buChar char="•"/>
            </a:pPr>
            <a:r>
              <a:rPr lang="fa-IR" sz="2400" dirty="0">
                <a:cs typeface="B Nazanin" pitchFamily="2" charset="-78"/>
              </a:rPr>
              <a:t>دارای بانک اطلاعاتی دارویی است.</a:t>
            </a:r>
          </a:p>
          <a:p>
            <a:pPr>
              <a:buFont typeface="Arial" pitchFamily="34" charset="0"/>
              <a:buChar char="•"/>
            </a:pPr>
            <a:r>
              <a:rPr lang="fa-IR" sz="2400" dirty="0">
                <a:cs typeface="B Nazanin" pitchFamily="2" charset="-78"/>
              </a:rPr>
              <a:t>یکی از معتبرترین منابع اطلاعاتی بالینی جهان است.</a:t>
            </a:r>
          </a:p>
          <a:p>
            <a:pPr>
              <a:buFont typeface="Arial" pitchFamily="34" charset="0"/>
              <a:buChar char="•"/>
            </a:pPr>
            <a:r>
              <a:rPr lang="fa-IR" sz="2400" dirty="0">
                <a:cs typeface="B Nazanin" pitchFamily="2" charset="-78"/>
              </a:rPr>
              <a:t>پایگاهی جامع و بروز که برای پزشکان و بیماران کاربرد دارد.</a:t>
            </a:r>
            <a:endParaRPr lang="en-US" sz="2400" dirty="0">
              <a:cs typeface="B Nazanin" pitchFamily="2" charset="-78"/>
            </a:endParaRPr>
          </a:p>
          <a:p>
            <a:pPr>
              <a:buFont typeface="Arial" pitchFamily="34" charset="0"/>
              <a:buChar char="•"/>
            </a:pPr>
            <a:r>
              <a:rPr lang="fa-IR" sz="2400" dirty="0">
                <a:cs typeface="B Nazanin" pitchFamily="2" charset="-78"/>
              </a:rPr>
              <a:t>یک تصمیم هوشمندانه، سریع، موثر و جامع را سبب می شود.</a:t>
            </a:r>
          </a:p>
          <a:p>
            <a:pPr>
              <a:buFont typeface="Arial" pitchFamily="34" charset="0"/>
              <a:buChar char="•"/>
            </a:pPr>
            <a:r>
              <a:rPr lang="fa-IR" sz="2400" dirty="0">
                <a:cs typeface="B Nazanin" pitchFamily="2" charset="-78"/>
              </a:rPr>
              <a:t>کارآمدی و کاهش هزینه های درمان به علاوه اطمینان از داده های ارایه شده.</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052736"/>
          </a:xfrm>
          <a:prstGeom prst="rect">
            <a:avLst/>
          </a:prstGeom>
        </p:spPr>
      </p:pic>
    </p:spTree>
    <p:extLst>
      <p:ext uri="{BB962C8B-B14F-4D97-AF65-F5344CB8AC3E}">
        <p14:creationId xmlns:p14="http://schemas.microsoft.com/office/powerpoint/2010/main" val="2026062202"/>
      </p:ext>
    </p:extLst>
  </p:cSld>
  <p:clrMapOvr>
    <a:masterClrMapping/>
  </p:clrMapOvr>
  <p:transition spd="med">
    <p:wheel spokes="8"/>
    <p:sndAc>
      <p:stSnd>
        <p:snd r:embed="rId2" name="camera.wav"/>
      </p:stSnd>
    </p:sndAc>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268760"/>
            <a:ext cx="8820471" cy="5589240"/>
          </a:xfrm>
        </p:spPr>
        <p:txBody>
          <a:bodyPr>
            <a:normAutofit/>
          </a:bodyPr>
          <a:lstStyle/>
          <a:p>
            <a:pPr algn="l" rtl="0">
              <a:buFont typeface="Wingdings" panose="05000000000000000000" pitchFamily="2" charset="2"/>
              <a:buNone/>
            </a:pPr>
            <a:endParaRPr lang="en-AU" altLang="en-US" sz="2400" dirty="0"/>
          </a:p>
          <a:p>
            <a:pPr algn="l" rtl="0">
              <a:buFont typeface="Wingdings" panose="05000000000000000000" pitchFamily="2" charset="2"/>
              <a:buNone/>
            </a:pPr>
            <a:endParaRPr lang="fa-IR" altLang="en-US" sz="2400" dirty="0"/>
          </a:p>
          <a:p>
            <a:pPr algn="l" rtl="0">
              <a:buFont typeface="Wingdings" panose="05000000000000000000" pitchFamily="2" charset="2"/>
              <a:buNone/>
            </a:pPr>
            <a:endParaRPr lang="fa-IR" altLang="en-US" sz="2400" dirty="0"/>
          </a:p>
          <a:p>
            <a:pPr algn="l" rtl="0">
              <a:buFont typeface="Wingdings" panose="05000000000000000000" pitchFamily="2" charset="2"/>
              <a:buNone/>
            </a:pPr>
            <a:endParaRPr lang="fa-IR" altLang="en-US" sz="2400" dirty="0"/>
          </a:p>
          <a:p>
            <a:pPr algn="l" rtl="0">
              <a:buFont typeface="Wingdings" panose="05000000000000000000" pitchFamily="2" charset="2"/>
              <a:buNone/>
            </a:pPr>
            <a:endParaRPr lang="fa-IR" altLang="en-US" sz="2400" dirty="0"/>
          </a:p>
          <a:p>
            <a:pPr algn="l" rtl="0">
              <a:buFont typeface="Wingdings" panose="05000000000000000000" pitchFamily="2" charset="2"/>
              <a:buNone/>
            </a:pPr>
            <a:r>
              <a:rPr lang="en-AU" altLang="en-US" sz="2400" dirty="0"/>
              <a:t>“Evidence-based medicine is the </a:t>
            </a:r>
            <a:r>
              <a:rPr lang="en-US" altLang="en-US" sz="2400" dirty="0"/>
              <a:t>integration of </a:t>
            </a:r>
            <a:r>
              <a:rPr lang="en-US" altLang="en-US" sz="2400" dirty="0">
                <a:solidFill>
                  <a:srgbClr val="FF0000"/>
                </a:solidFill>
              </a:rPr>
              <a:t>best research evidence </a:t>
            </a:r>
            <a:r>
              <a:rPr lang="en-US" altLang="en-US" sz="2400" dirty="0"/>
              <a:t>with </a:t>
            </a:r>
            <a:r>
              <a:rPr lang="en-US" altLang="en-US" sz="2400" dirty="0">
                <a:solidFill>
                  <a:srgbClr val="FF0000"/>
                </a:solidFill>
              </a:rPr>
              <a:t>clinical expertise </a:t>
            </a:r>
            <a:r>
              <a:rPr lang="en-US" altLang="en-US" sz="2400" dirty="0"/>
              <a:t>and </a:t>
            </a:r>
            <a:r>
              <a:rPr lang="en-US" altLang="en-US" sz="2400" dirty="0">
                <a:solidFill>
                  <a:srgbClr val="FF0000"/>
                </a:solidFill>
              </a:rPr>
              <a:t>patient values</a:t>
            </a:r>
            <a:r>
              <a:rPr lang="en-US" altLang="en-US" sz="2400" dirty="0"/>
              <a:t>” </a:t>
            </a:r>
            <a:br>
              <a:rPr lang="en-US" altLang="en-US" sz="2400" dirty="0"/>
            </a:br>
            <a:r>
              <a:rPr lang="en-US" altLang="en-US" sz="2400" dirty="0"/>
              <a:t>				</a:t>
            </a:r>
            <a:r>
              <a:rPr lang="en-AU" altLang="en-US" sz="2400" dirty="0"/>
              <a:t>-  </a:t>
            </a:r>
            <a:r>
              <a:rPr lang="en-AU" altLang="en-US" sz="2400" i="1" dirty="0" err="1"/>
              <a:t>Sackett</a:t>
            </a:r>
            <a:r>
              <a:rPr lang="en-AU" altLang="en-US" sz="2400" i="1" dirty="0"/>
              <a:t> &amp; Straus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052736"/>
          </a:xfrm>
          <a:prstGeom prst="rect">
            <a:avLst/>
          </a:prstGeom>
        </p:spPr>
      </p:pic>
      <p:sp>
        <p:nvSpPr>
          <p:cNvPr id="5" name="Title 4"/>
          <p:cNvSpPr>
            <a:spLocks noGrp="1"/>
          </p:cNvSpPr>
          <p:nvPr>
            <p:ph type="title"/>
          </p:nvPr>
        </p:nvSpPr>
        <p:spPr>
          <a:xfrm>
            <a:off x="0" y="1844824"/>
            <a:ext cx="8676456" cy="3240360"/>
          </a:xfrm>
        </p:spPr>
        <p:txBody>
          <a:bodyPr>
            <a:normAutofit fontScale="90000"/>
          </a:bodyPr>
          <a:lstStyle/>
          <a:p>
            <a:pPr algn="r"/>
            <a:r>
              <a:rPr lang="fa-IR" sz="3600" b="1" dirty="0">
                <a:solidFill>
                  <a:schemeClr val="accent1">
                    <a:lumMod val="50000"/>
                  </a:schemeClr>
                </a:solidFill>
                <a:cs typeface="2  Titr" panose="00000700000000000000" pitchFamily="2" charset="-78"/>
              </a:rPr>
              <a:t>پزشکی مبتنی بر شواهد: </a:t>
            </a:r>
            <a:r>
              <a:rPr lang="en-US" sz="3600" b="1" dirty="0">
                <a:solidFill>
                  <a:schemeClr val="accent1">
                    <a:lumMod val="50000"/>
                  </a:schemeClr>
                </a:solidFill>
                <a:cs typeface="2  Titr" panose="00000700000000000000" pitchFamily="2" charset="-78"/>
              </a:rPr>
              <a:t>Evidence Base Medicine</a:t>
            </a:r>
            <a:br>
              <a:rPr lang="fa-IR" sz="3600" b="1" dirty="0">
                <a:solidFill>
                  <a:schemeClr val="accent1">
                    <a:lumMod val="50000"/>
                  </a:schemeClr>
                </a:solidFill>
                <a:cs typeface="2  Titr" panose="00000700000000000000" pitchFamily="2" charset="-78"/>
              </a:rPr>
            </a:br>
            <a:br>
              <a:rPr lang="fa-IR" sz="3600" b="1" dirty="0">
                <a:solidFill>
                  <a:schemeClr val="accent1">
                    <a:lumMod val="50000"/>
                  </a:schemeClr>
                </a:solidFill>
                <a:cs typeface="2  Titr" panose="00000700000000000000" pitchFamily="2" charset="-78"/>
              </a:rPr>
            </a:br>
            <a:r>
              <a:rPr lang="fa-IR" sz="4000" b="1" dirty="0">
                <a:solidFill>
                  <a:schemeClr val="accent1">
                    <a:lumMod val="50000"/>
                  </a:schemeClr>
                </a:solidFill>
                <a:cs typeface="2  Titr" panose="00000700000000000000" pitchFamily="2" charset="-78"/>
              </a:rPr>
              <a:t> </a:t>
            </a:r>
            <a:br>
              <a:rPr lang="fa-IR" sz="4000" b="1" dirty="0">
                <a:solidFill>
                  <a:schemeClr val="accent1">
                    <a:lumMod val="50000"/>
                  </a:schemeClr>
                </a:solidFill>
                <a:cs typeface="2  Titr" panose="00000700000000000000" pitchFamily="2" charset="-78"/>
              </a:rPr>
            </a:br>
            <a:br>
              <a:rPr lang="fa-IR" sz="5400" b="1" dirty="0">
                <a:solidFill>
                  <a:schemeClr val="accent1">
                    <a:lumMod val="50000"/>
                  </a:schemeClr>
                </a:solidFill>
                <a:cs typeface="2  Titr" panose="00000700000000000000" pitchFamily="2" charset="-78"/>
              </a:rPr>
            </a:br>
            <a:endParaRPr lang="en-US" dirty="0"/>
          </a:p>
        </p:txBody>
      </p:sp>
    </p:spTree>
    <p:extLst>
      <p:ext uri="{BB962C8B-B14F-4D97-AF65-F5344CB8AC3E}">
        <p14:creationId xmlns:p14="http://schemas.microsoft.com/office/powerpoint/2010/main" val="3666103467"/>
      </p:ext>
    </p:extLst>
  </p:cSld>
  <p:clrMapOvr>
    <a:masterClrMapping/>
  </p:clrMapOvr>
  <p:transition spd="med">
    <p:wheel spokes="8"/>
    <p:sndAc>
      <p:stSnd>
        <p:snd r:embed="rId2" name="camera.wav"/>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algn="ctr" rtl="1" eaLnBrk="1" hangingPunct="1"/>
            <a:r>
              <a:rPr lang="fa-IR" altLang="en-US" b="1">
                <a:cs typeface="B Mitra" panose="00000400000000000000" pitchFamily="2" charset="-78"/>
              </a:rPr>
              <a:t>انواع </a:t>
            </a:r>
            <a:r>
              <a:rPr lang="fa-IR" altLang="en-US" b="1">
                <a:solidFill>
                  <a:srgbClr val="FF0000"/>
                </a:solidFill>
                <a:cs typeface="B Mitra" panose="00000400000000000000" pitchFamily="2" charset="-78"/>
              </a:rPr>
              <a:t>بانک‌های اطلاعاتی</a:t>
            </a:r>
            <a:endParaRPr lang="en-US" altLang="en-US" b="1">
              <a:solidFill>
                <a:srgbClr val="FF0000"/>
              </a:solidFill>
              <a:cs typeface="B Mitra" panose="00000400000000000000" pitchFamily="2" charset="-78"/>
            </a:endParaRPr>
          </a:p>
        </p:txBody>
      </p:sp>
      <p:sp>
        <p:nvSpPr>
          <p:cNvPr id="6147" name="Rectangle 3"/>
          <p:cNvSpPr>
            <a:spLocks noGrp="1" noChangeArrowheads="1"/>
          </p:cNvSpPr>
          <p:nvPr>
            <p:ph type="body" idx="1"/>
          </p:nvPr>
        </p:nvSpPr>
        <p:spPr>
          <a:xfrm>
            <a:off x="457200" y="2400300"/>
            <a:ext cx="8472488" cy="3886200"/>
          </a:xfrm>
        </p:spPr>
        <p:txBody>
          <a:bodyPr/>
          <a:lstStyle/>
          <a:p>
            <a:pPr marL="355600" indent="-355600" algn="l" rtl="0" eaLnBrk="1" hangingPunct="1">
              <a:tabLst>
                <a:tab pos="355600" algn="l"/>
              </a:tabLst>
            </a:pPr>
            <a:r>
              <a:rPr lang="en-US" altLang="en-US" sz="3600" dirty="0">
                <a:solidFill>
                  <a:srgbClr val="FF0000"/>
                </a:solidFill>
              </a:rPr>
              <a:t>General</a:t>
            </a:r>
            <a:r>
              <a:rPr lang="en-US" altLang="en-US" sz="3600" dirty="0"/>
              <a:t> Databases</a:t>
            </a:r>
            <a:br>
              <a:rPr lang="en-US" altLang="en-US" sz="3600" dirty="0"/>
            </a:br>
            <a:r>
              <a:rPr lang="en-US" altLang="en-US" sz="3600" dirty="0"/>
              <a:t>(Comprehensive OR Core Databases)</a:t>
            </a:r>
          </a:p>
          <a:p>
            <a:pPr marL="355600" indent="-355600" algn="l" rtl="0" eaLnBrk="1" hangingPunct="1">
              <a:buFont typeface="Wingdings" panose="05000000000000000000" pitchFamily="2" charset="2"/>
              <a:buNone/>
              <a:tabLst>
                <a:tab pos="355600" algn="l"/>
              </a:tabLst>
            </a:pPr>
            <a:endParaRPr lang="en-US" altLang="en-US" sz="3600" dirty="0"/>
          </a:p>
          <a:p>
            <a:pPr marL="355600" indent="-355600" algn="l" rtl="0" eaLnBrk="1" hangingPunct="1">
              <a:tabLst>
                <a:tab pos="355600" algn="l"/>
              </a:tabLst>
            </a:pPr>
            <a:r>
              <a:rPr lang="en-US" altLang="en-US" sz="3600" dirty="0">
                <a:solidFill>
                  <a:srgbClr val="FF0000"/>
                </a:solidFill>
              </a:rPr>
              <a:t>Specialized</a:t>
            </a:r>
            <a:r>
              <a:rPr lang="en-US" altLang="en-US" sz="3600" dirty="0"/>
              <a:t> Databases</a:t>
            </a:r>
            <a:br>
              <a:rPr lang="en-US" altLang="en-US" sz="3600" dirty="0"/>
            </a:br>
            <a:r>
              <a:rPr lang="en-US" altLang="en-US" sz="3600" dirty="0"/>
              <a:t>(Subjects Specified Databases)</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115616" cy="1052736"/>
          </a:xfrm>
          <a:prstGeom prst="rect">
            <a:avLst/>
          </a:prstGeom>
        </p:spPr>
      </p:pic>
    </p:spTree>
    <p:extLst>
      <p:ext uri="{BB962C8B-B14F-4D97-AF65-F5344CB8AC3E}">
        <p14:creationId xmlns:p14="http://schemas.microsoft.com/office/powerpoint/2010/main" val="245458225"/>
      </p:ext>
    </p:extLst>
  </p:cSld>
  <p:clrMapOvr>
    <a:masterClrMapping/>
  </p:clrMapOvr>
  <p:transition spd="med">
    <p:wheel spokes="8"/>
    <p:sndAc>
      <p:stSnd>
        <p:snd r:embed="rId3" name="camera.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924712"/>
          </a:xfrm>
        </p:spPr>
        <p:txBody>
          <a:bodyPr>
            <a:normAutofit/>
          </a:bodyPr>
          <a:lstStyle/>
          <a:p>
            <a:pPr algn="r"/>
            <a:r>
              <a:rPr lang="en-US" altLang="en-US" sz="3600" b="1" dirty="0"/>
              <a:t>Traditional medicine </a:t>
            </a:r>
            <a:endParaRPr lang="fa-IR" sz="3600" b="1" dirty="0">
              <a:cs typeface="2  Titr" pitchFamily="2" charset="-78"/>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052736"/>
          </a:xfrm>
          <a:prstGeom prst="rect">
            <a:avLst/>
          </a:prstGeom>
        </p:spPr>
      </p:pic>
      <p:sp>
        <p:nvSpPr>
          <p:cNvPr id="5" name="Oval 4"/>
          <p:cNvSpPr>
            <a:spLocks noChangeArrowheads="1"/>
          </p:cNvSpPr>
          <p:nvPr/>
        </p:nvSpPr>
        <p:spPr bwMode="auto">
          <a:xfrm>
            <a:off x="652463" y="1089025"/>
            <a:ext cx="4103687" cy="4321175"/>
          </a:xfrm>
          <a:prstGeom prst="ellipse">
            <a:avLst/>
          </a:prstGeom>
          <a:solidFill>
            <a:schemeClr val="bg1"/>
          </a:solidFill>
          <a:ln w="76200">
            <a:solidFill>
              <a:srgbClr val="00FFFF"/>
            </a:solidFill>
            <a:round/>
            <a:headEnd/>
            <a:tailEnd/>
          </a:ln>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l" rtl="0" fontAlgn="base">
              <a:spcBef>
                <a:spcPct val="0"/>
              </a:spcBef>
              <a:spcAft>
                <a:spcPct val="0"/>
              </a:spcAft>
              <a:buClrTx/>
              <a:buSzTx/>
              <a:buFontTx/>
              <a:buNone/>
            </a:pPr>
            <a:endParaRPr lang="en-US" altLang="en-US" sz="1800" b="1">
              <a:solidFill>
                <a:srgbClr val="000000"/>
              </a:solidFill>
            </a:endParaRPr>
          </a:p>
          <a:p>
            <a:pPr algn="l" rtl="0" fontAlgn="base">
              <a:spcBef>
                <a:spcPct val="0"/>
              </a:spcBef>
              <a:spcAft>
                <a:spcPct val="0"/>
              </a:spcAft>
              <a:buClrTx/>
              <a:buSzTx/>
              <a:buFontTx/>
              <a:buNone/>
            </a:pPr>
            <a:r>
              <a:rPr lang="en-US" altLang="en-US" sz="1800" b="1">
                <a:solidFill>
                  <a:srgbClr val="000000"/>
                </a:solidFill>
              </a:rPr>
              <a:t>Experiences</a:t>
            </a:r>
            <a:endParaRPr lang="en-US" altLang="en-US" sz="1800" b="1" dirty="0">
              <a:solidFill>
                <a:srgbClr val="000000"/>
              </a:solidFill>
            </a:endParaRPr>
          </a:p>
        </p:txBody>
      </p:sp>
      <p:sp>
        <p:nvSpPr>
          <p:cNvPr id="6" name="Oval 7"/>
          <p:cNvSpPr>
            <a:spLocks noChangeArrowheads="1"/>
          </p:cNvSpPr>
          <p:nvPr/>
        </p:nvSpPr>
        <p:spPr bwMode="auto">
          <a:xfrm>
            <a:off x="4346575" y="2312988"/>
            <a:ext cx="2859088" cy="2665412"/>
          </a:xfrm>
          <a:prstGeom prst="ellipse">
            <a:avLst/>
          </a:prstGeom>
          <a:noFill/>
          <a:ln w="762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l" rtl="0" fontAlgn="base">
              <a:spcBef>
                <a:spcPct val="0"/>
              </a:spcBef>
              <a:spcAft>
                <a:spcPct val="0"/>
              </a:spcAft>
              <a:buClrTx/>
              <a:buSzTx/>
              <a:buFontTx/>
              <a:buNone/>
            </a:pPr>
            <a:endParaRPr lang="en-US" altLang="en-US" sz="1800">
              <a:solidFill>
                <a:srgbClr val="000000"/>
              </a:solidFill>
            </a:endParaRPr>
          </a:p>
        </p:txBody>
      </p:sp>
      <p:sp>
        <p:nvSpPr>
          <p:cNvPr id="7" name="Text Box 8"/>
          <p:cNvSpPr txBox="1">
            <a:spLocks noChangeArrowheads="1"/>
          </p:cNvSpPr>
          <p:nvPr/>
        </p:nvSpPr>
        <p:spPr bwMode="auto">
          <a:xfrm>
            <a:off x="4691063" y="2819400"/>
            <a:ext cx="2420937"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l" rtl="0" fontAlgn="base">
              <a:spcBef>
                <a:spcPct val="0"/>
              </a:spcBef>
              <a:spcAft>
                <a:spcPct val="0"/>
              </a:spcAft>
              <a:buClrTx/>
              <a:buSzTx/>
              <a:buFontTx/>
              <a:buNone/>
            </a:pPr>
            <a:endParaRPr lang="en-US" altLang="en-US" sz="2400" b="1" dirty="0">
              <a:solidFill>
                <a:srgbClr val="000000"/>
              </a:solidFill>
            </a:endParaRPr>
          </a:p>
          <a:p>
            <a:pPr algn="l" rtl="0" fontAlgn="base">
              <a:spcBef>
                <a:spcPct val="0"/>
              </a:spcBef>
              <a:spcAft>
                <a:spcPct val="0"/>
              </a:spcAft>
              <a:buClrTx/>
              <a:buSzTx/>
              <a:buFontTx/>
              <a:buNone/>
            </a:pPr>
            <a:r>
              <a:rPr lang="en-US" altLang="en-US" sz="2400" b="1" dirty="0">
                <a:solidFill>
                  <a:srgbClr val="000000"/>
                </a:solidFill>
              </a:rPr>
              <a:t>Pathophysiology</a:t>
            </a:r>
            <a:r>
              <a:rPr lang="en-US" altLang="en-US" sz="1800" b="1" dirty="0">
                <a:solidFill>
                  <a:srgbClr val="000000"/>
                </a:solidFill>
              </a:rPr>
              <a:t>,</a:t>
            </a:r>
          </a:p>
          <a:p>
            <a:pPr algn="l" rtl="0" fontAlgn="base">
              <a:spcBef>
                <a:spcPct val="0"/>
              </a:spcBef>
              <a:spcAft>
                <a:spcPct val="0"/>
              </a:spcAft>
              <a:buClrTx/>
              <a:buSzTx/>
              <a:buFontTx/>
              <a:buNone/>
            </a:pPr>
            <a:r>
              <a:rPr lang="en-US" altLang="en-US" sz="1800" b="1" dirty="0">
                <a:solidFill>
                  <a:srgbClr val="000000"/>
                </a:solidFill>
              </a:rPr>
              <a:t> references</a:t>
            </a:r>
            <a:r>
              <a:rPr lang="en-US" altLang="en-US" sz="1800" dirty="0">
                <a:solidFill>
                  <a:srgbClr val="000000"/>
                </a:solidFill>
              </a:rPr>
              <a:t>,</a:t>
            </a:r>
            <a:r>
              <a:rPr lang="en-US" altLang="en-US" dirty="0">
                <a:solidFill>
                  <a:srgbClr val="000000"/>
                </a:solidFill>
              </a:rPr>
              <a:t>…</a:t>
            </a:r>
            <a:endParaRPr lang="en-US" altLang="en-US" b="1" dirty="0">
              <a:solidFill>
                <a:srgbClr val="000000"/>
              </a:solidFill>
            </a:endParaRPr>
          </a:p>
        </p:txBody>
      </p:sp>
      <p:sp>
        <p:nvSpPr>
          <p:cNvPr id="8" name="Oval 10"/>
          <p:cNvSpPr>
            <a:spLocks noChangeArrowheads="1"/>
          </p:cNvSpPr>
          <p:nvPr/>
        </p:nvSpPr>
        <p:spPr bwMode="auto">
          <a:xfrm>
            <a:off x="2236788" y="4905375"/>
            <a:ext cx="1851025" cy="1800225"/>
          </a:xfrm>
          <a:prstGeom prst="ellipse">
            <a:avLst/>
          </a:prstGeom>
          <a:noFill/>
          <a:ln w="76200">
            <a:solidFill>
              <a:srgbClr val="00FFFF"/>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l" rtl="0" fontAlgn="base">
              <a:spcBef>
                <a:spcPct val="0"/>
              </a:spcBef>
              <a:spcAft>
                <a:spcPct val="0"/>
              </a:spcAft>
              <a:buClrTx/>
              <a:buSzTx/>
              <a:buFontTx/>
              <a:buNone/>
            </a:pPr>
            <a:endParaRPr lang="en-US" altLang="en-US" sz="1800">
              <a:solidFill>
                <a:srgbClr val="000000"/>
              </a:solidFill>
            </a:endParaRPr>
          </a:p>
        </p:txBody>
      </p:sp>
      <p:sp>
        <p:nvSpPr>
          <p:cNvPr id="9" name="Text Box 11"/>
          <p:cNvSpPr txBox="1">
            <a:spLocks noChangeArrowheads="1"/>
          </p:cNvSpPr>
          <p:nvPr/>
        </p:nvSpPr>
        <p:spPr bwMode="auto">
          <a:xfrm>
            <a:off x="2373313" y="5554663"/>
            <a:ext cx="14732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l" rtl="0" fontAlgn="base">
              <a:spcBef>
                <a:spcPct val="0"/>
              </a:spcBef>
              <a:spcAft>
                <a:spcPct val="0"/>
              </a:spcAft>
              <a:buClrTx/>
              <a:buSzTx/>
              <a:buFontTx/>
              <a:buNone/>
            </a:pPr>
            <a:r>
              <a:rPr lang="en-US" altLang="en-US" sz="1800" b="1">
                <a:solidFill>
                  <a:srgbClr val="000000"/>
                </a:solidFill>
              </a:rPr>
              <a:t>Patient value</a:t>
            </a:r>
          </a:p>
        </p:txBody>
      </p:sp>
    </p:spTree>
    <p:extLst>
      <p:ext uri="{BB962C8B-B14F-4D97-AF65-F5344CB8AC3E}">
        <p14:creationId xmlns:p14="http://schemas.microsoft.com/office/powerpoint/2010/main" val="4211899655"/>
      </p:ext>
    </p:extLst>
  </p:cSld>
  <p:clrMapOvr>
    <a:masterClrMapping/>
  </p:clrMapOvr>
  <p:transition spd="med">
    <p:wheel spokes="8"/>
    <p:sndAc>
      <p:stSnd>
        <p:snd r:embed="rId2" name="camera.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1026"/>
          <p:cNvSpPr>
            <a:spLocks noGrp="1" noChangeArrowheads="1"/>
          </p:cNvSpPr>
          <p:nvPr>
            <p:ph type="title"/>
          </p:nvPr>
        </p:nvSpPr>
        <p:spPr>
          <a:xfrm>
            <a:off x="683568" y="273250"/>
            <a:ext cx="7442200" cy="2259029"/>
          </a:xfrm>
        </p:spPr>
        <p:txBody>
          <a:bodyPr>
            <a:noAutofit/>
          </a:bodyPr>
          <a:lstStyle/>
          <a:p>
            <a:pPr lvl="0" algn="ctr" rtl="0"/>
            <a:r>
              <a:rPr lang="fa-IR" altLang="en-US" sz="3600" dirty="0">
                <a:cs typeface="B Titr" panose="00000700000000000000" pitchFamily="2" charset="-78"/>
              </a:rPr>
              <a:t>پزشکی مبتنی بر شواهد؟</a:t>
            </a:r>
            <a:r>
              <a:rPr lang="en-US" altLang="en-US" sz="3600" dirty="0">
                <a:cs typeface="B Titr" panose="00000700000000000000" pitchFamily="2" charset="-78"/>
              </a:rPr>
              <a:t> EBM - What is it? </a:t>
            </a:r>
            <a:br>
              <a:rPr lang="fa-IR" altLang="en-US" sz="3600" dirty="0">
                <a:cs typeface="B Titr" panose="00000700000000000000" pitchFamily="2" charset="-78"/>
              </a:rPr>
            </a:br>
            <a:r>
              <a:rPr lang="fa-IR" altLang="en-US" sz="3600" dirty="0">
                <a:cs typeface="B Titr" panose="00000700000000000000" pitchFamily="2" charset="-78"/>
              </a:rPr>
              <a:t> </a:t>
            </a:r>
            <a:r>
              <a:rPr lang="ar-SA" altLang="en-US" sz="2000" b="1" dirty="0">
                <a:solidFill>
                  <a:schemeClr val="tx1"/>
                </a:solidFill>
                <a:latin typeface="Arial Unicode MS" panose="020B0604020202020204" pitchFamily="34" charset="-128"/>
                <a:cs typeface="B Nazanin" panose="00000400000000000000" pitchFamily="2" charset="-78"/>
              </a:rPr>
              <a:t>پزشکی مبتنی بر شواهد ادغام بهترین شواهد تحقیقاتی با تخصص بالینی و ارزش بیمار</a:t>
            </a:r>
            <a:br>
              <a:rPr lang="fa-IR" altLang="en-US" sz="3600" dirty="0">
                <a:cs typeface="B Nazanin" panose="00000400000000000000" pitchFamily="2" charset="-78"/>
              </a:rPr>
            </a:br>
            <a:endParaRPr lang="en-US" altLang="en-US" sz="3600" dirty="0">
              <a:cs typeface="B Nazanin" panose="00000400000000000000" pitchFamily="2" charset="-78"/>
            </a:endParaRPr>
          </a:p>
        </p:txBody>
      </p:sp>
      <p:grpSp>
        <p:nvGrpSpPr>
          <p:cNvPr id="2" name="Group 1043"/>
          <p:cNvGrpSpPr>
            <a:grpSpLocks/>
          </p:cNvGrpSpPr>
          <p:nvPr/>
        </p:nvGrpSpPr>
        <p:grpSpPr bwMode="auto">
          <a:xfrm>
            <a:off x="3014663" y="2276872"/>
            <a:ext cx="3114675" cy="2599928"/>
            <a:chOff x="1926" y="1296"/>
            <a:chExt cx="1962" cy="1776"/>
          </a:xfrm>
        </p:grpSpPr>
        <p:sp>
          <p:nvSpPr>
            <p:cNvPr id="17419" name="Oval 1034"/>
            <p:cNvSpPr>
              <a:spLocks noChangeArrowheads="1"/>
            </p:cNvSpPr>
            <p:nvPr/>
          </p:nvSpPr>
          <p:spPr bwMode="auto">
            <a:xfrm>
              <a:off x="1926" y="1296"/>
              <a:ext cx="1962" cy="1776"/>
            </a:xfrm>
            <a:prstGeom prst="ellipse">
              <a:avLst/>
            </a:prstGeom>
            <a:noFill/>
            <a:ln w="57150">
              <a:solidFill>
                <a:schemeClr val="tx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fa-IR" altLang="en-US" sz="1800"/>
            </a:p>
          </p:txBody>
        </p:sp>
        <p:sp>
          <p:nvSpPr>
            <p:cNvPr id="17420" name="Rectangle 1037"/>
            <p:cNvSpPr>
              <a:spLocks noChangeArrowheads="1"/>
            </p:cNvSpPr>
            <p:nvPr/>
          </p:nvSpPr>
          <p:spPr bwMode="auto">
            <a:xfrm>
              <a:off x="2403" y="1692"/>
              <a:ext cx="1032"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800" b="1" dirty="0">
                  <a:solidFill>
                    <a:schemeClr val="tx2"/>
                  </a:solidFill>
                </a:rPr>
                <a:t>Clinical</a:t>
              </a:r>
            </a:p>
            <a:p>
              <a:pPr algn="ctr">
                <a:spcBef>
                  <a:spcPct val="0"/>
                </a:spcBef>
                <a:buClrTx/>
                <a:buSzTx/>
                <a:buFontTx/>
                <a:buNone/>
              </a:pPr>
              <a:r>
                <a:rPr lang="en-US" altLang="en-US" sz="1800" b="1" dirty="0">
                  <a:solidFill>
                    <a:schemeClr val="tx2"/>
                  </a:solidFill>
                </a:rPr>
                <a:t> Expertise</a:t>
              </a:r>
              <a:endParaRPr lang="en-US" altLang="en-US" sz="1800" dirty="0">
                <a:solidFill>
                  <a:schemeClr val="tx2"/>
                </a:solidFill>
              </a:endParaRPr>
            </a:p>
          </p:txBody>
        </p:sp>
      </p:grpSp>
      <p:grpSp>
        <p:nvGrpSpPr>
          <p:cNvPr id="3" name="Group 1045"/>
          <p:cNvGrpSpPr>
            <a:grpSpLocks/>
          </p:cNvGrpSpPr>
          <p:nvPr/>
        </p:nvGrpSpPr>
        <p:grpSpPr bwMode="auto">
          <a:xfrm>
            <a:off x="1728788" y="3476625"/>
            <a:ext cx="3114675" cy="2847975"/>
            <a:chOff x="1089" y="2190"/>
            <a:chExt cx="1962" cy="1794"/>
          </a:xfrm>
        </p:grpSpPr>
        <p:sp>
          <p:nvSpPr>
            <p:cNvPr id="17417" name="Oval 1036"/>
            <p:cNvSpPr>
              <a:spLocks noChangeArrowheads="1"/>
            </p:cNvSpPr>
            <p:nvPr/>
          </p:nvSpPr>
          <p:spPr bwMode="auto">
            <a:xfrm>
              <a:off x="1089" y="2190"/>
              <a:ext cx="1962" cy="1794"/>
            </a:xfrm>
            <a:prstGeom prst="ellipse">
              <a:avLst/>
            </a:prstGeom>
            <a:noFill/>
            <a:ln w="571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endParaRPr lang="fa-IR" altLang="en-US" sz="1800">
                <a:solidFill>
                  <a:srgbClr val="FF0000"/>
                </a:solidFill>
              </a:endParaRPr>
            </a:p>
          </p:txBody>
        </p:sp>
        <p:sp>
          <p:nvSpPr>
            <p:cNvPr id="17418" name="Rectangle 1038"/>
            <p:cNvSpPr>
              <a:spLocks noChangeArrowheads="1"/>
            </p:cNvSpPr>
            <p:nvPr/>
          </p:nvSpPr>
          <p:spPr bwMode="auto">
            <a:xfrm>
              <a:off x="1421" y="2976"/>
              <a:ext cx="1033"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0487" tIns="44450" rIns="90487" bIns="44450">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spcBef>
                  <a:spcPct val="0"/>
                </a:spcBef>
                <a:buClrTx/>
                <a:buSzTx/>
                <a:buFontTx/>
                <a:buNone/>
              </a:pPr>
              <a:r>
                <a:rPr lang="en-US" altLang="en-US" sz="1800" b="1">
                  <a:solidFill>
                    <a:srgbClr val="FF0000"/>
                  </a:solidFill>
                </a:rPr>
                <a:t>Research </a:t>
              </a:r>
            </a:p>
            <a:p>
              <a:pPr>
                <a:spcBef>
                  <a:spcPct val="0"/>
                </a:spcBef>
                <a:buClrTx/>
                <a:buSzTx/>
                <a:buFontTx/>
                <a:buNone/>
              </a:pPr>
              <a:r>
                <a:rPr lang="en-US" altLang="en-US" sz="1800" b="1">
                  <a:solidFill>
                    <a:srgbClr val="FF0000"/>
                  </a:solidFill>
                </a:rPr>
                <a:t>Evidence</a:t>
              </a:r>
              <a:endParaRPr lang="en-US" altLang="en-US" sz="1800">
                <a:solidFill>
                  <a:srgbClr val="FF0000"/>
                </a:solidFill>
              </a:endParaRPr>
            </a:p>
          </p:txBody>
        </p:sp>
      </p:grpSp>
      <p:grpSp>
        <p:nvGrpSpPr>
          <p:cNvPr id="4" name="Group 1044"/>
          <p:cNvGrpSpPr>
            <a:grpSpLocks/>
          </p:cNvGrpSpPr>
          <p:nvPr/>
        </p:nvGrpSpPr>
        <p:grpSpPr bwMode="auto">
          <a:xfrm>
            <a:off x="4191000" y="3505200"/>
            <a:ext cx="3114675" cy="2847975"/>
            <a:chOff x="2646" y="2208"/>
            <a:chExt cx="1962" cy="1794"/>
          </a:xfrm>
        </p:grpSpPr>
        <p:sp>
          <p:nvSpPr>
            <p:cNvPr id="17415" name="Oval 1035"/>
            <p:cNvSpPr>
              <a:spLocks noChangeArrowheads="1"/>
            </p:cNvSpPr>
            <p:nvPr/>
          </p:nvSpPr>
          <p:spPr bwMode="auto">
            <a:xfrm>
              <a:off x="2646" y="2208"/>
              <a:ext cx="1962" cy="1794"/>
            </a:xfrm>
            <a:prstGeom prst="ellipse">
              <a:avLst/>
            </a:prstGeom>
            <a:noFill/>
            <a:ln w="57150">
              <a:solidFill>
                <a:schemeClr val="bg2"/>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ClrTx/>
                <a:buSzTx/>
                <a:buFontTx/>
                <a:buNone/>
              </a:pPr>
              <a:endParaRPr lang="fa-IR" altLang="en-US" sz="1800"/>
            </a:p>
          </p:txBody>
        </p:sp>
        <p:sp>
          <p:nvSpPr>
            <p:cNvPr id="17416" name="Rectangle 1039"/>
            <p:cNvSpPr>
              <a:spLocks noChangeArrowheads="1"/>
            </p:cNvSpPr>
            <p:nvPr/>
          </p:nvSpPr>
          <p:spPr bwMode="auto">
            <a:xfrm>
              <a:off x="3126" y="3024"/>
              <a:ext cx="1276" cy="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0487" tIns="44450" rIns="90487" bIns="44450">
              <a:spAutoFit/>
            </a:bodyPr>
            <a:lstStyle>
              <a:lvl1pPr>
                <a:spcBef>
                  <a:spcPct val="20000"/>
                </a:spcBef>
                <a:buClr>
                  <a:schemeClr val="bg2"/>
                </a:buClr>
                <a:buSzPct val="75000"/>
                <a:buFont typeface="Wingdings" panose="05000000000000000000" pitchFamily="2" charset="2"/>
                <a:buChar char="n"/>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lr>
                  <a:schemeClr val="accent2"/>
                </a:buClr>
                <a:buSzPct val="80000"/>
                <a:buFont typeface="Wingdings" panose="05000000000000000000" pitchFamily="2" charset="2"/>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lr>
                  <a:schemeClr val="bg2"/>
                </a:buClr>
                <a:buSzPct val="65000"/>
                <a:buFont typeface="Wingdings" panose="05000000000000000000" pitchFamily="2" charset="2"/>
                <a:buChar char="n"/>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lr>
                  <a:schemeClr val="accent2"/>
                </a:buClr>
                <a:buSzPct val="70000"/>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bg2"/>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ClrTx/>
                <a:buSzTx/>
                <a:buFontTx/>
                <a:buNone/>
              </a:pPr>
              <a:r>
                <a:rPr lang="en-US" altLang="en-US" sz="1800" b="1" dirty="0">
                  <a:solidFill>
                    <a:schemeClr val="bg2"/>
                  </a:solidFill>
                </a:rPr>
                <a:t>Patient Preferences</a:t>
              </a:r>
              <a:endParaRPr lang="en-US" altLang="en-US" sz="1800" dirty="0">
                <a:solidFill>
                  <a:schemeClr val="bg2"/>
                </a:solidFill>
              </a:endParaRPr>
            </a:p>
          </p:txBody>
        </p:sp>
      </p:grpSp>
      <p:sp>
        <p:nvSpPr>
          <p:cNvPr id="17430" name="Freeform 1046"/>
          <p:cNvSpPr>
            <a:spLocks/>
          </p:cNvSpPr>
          <p:nvPr/>
        </p:nvSpPr>
        <p:spPr bwMode="auto">
          <a:xfrm>
            <a:off x="4203700" y="4067175"/>
            <a:ext cx="636588" cy="809625"/>
          </a:xfrm>
          <a:custGeom>
            <a:avLst/>
            <a:gdLst>
              <a:gd name="T0" fmla="*/ 0 w 401"/>
              <a:gd name="T1" fmla="*/ 2147483646 h 510"/>
              <a:gd name="T2" fmla="*/ 2147483646 w 401"/>
              <a:gd name="T3" fmla="*/ 2147483646 h 510"/>
              <a:gd name="T4" fmla="*/ 2147483646 w 401"/>
              <a:gd name="T5" fmla="*/ 2147483646 h 510"/>
              <a:gd name="T6" fmla="*/ 2147483646 w 401"/>
              <a:gd name="T7" fmla="*/ 2147483646 h 510"/>
              <a:gd name="T8" fmla="*/ 2147483646 w 401"/>
              <a:gd name="T9" fmla="*/ 2147483646 h 510"/>
              <a:gd name="T10" fmla="*/ 2147483646 w 401"/>
              <a:gd name="T11" fmla="*/ 2147483646 h 510"/>
              <a:gd name="T12" fmla="*/ 2147483646 w 401"/>
              <a:gd name="T13" fmla="*/ 2147483646 h 510"/>
              <a:gd name="T14" fmla="*/ 2147483646 w 401"/>
              <a:gd name="T15" fmla="*/ 0 h 510"/>
              <a:gd name="T16" fmla="*/ 2147483646 w 401"/>
              <a:gd name="T17" fmla="*/ 2147483646 h 510"/>
              <a:gd name="T18" fmla="*/ 2147483646 w 401"/>
              <a:gd name="T19" fmla="*/ 2147483646 h 510"/>
              <a:gd name="T20" fmla="*/ 2147483646 w 401"/>
              <a:gd name="T21" fmla="*/ 2147483646 h 510"/>
              <a:gd name="T22" fmla="*/ 2147483646 w 401"/>
              <a:gd name="T23" fmla="*/ 2147483646 h 510"/>
              <a:gd name="T24" fmla="*/ 2147483646 w 401"/>
              <a:gd name="T25" fmla="*/ 2147483646 h 510"/>
              <a:gd name="T26" fmla="*/ 2147483646 w 401"/>
              <a:gd name="T27" fmla="*/ 2147483646 h 510"/>
              <a:gd name="T28" fmla="*/ 2147483646 w 401"/>
              <a:gd name="T29" fmla="*/ 2147483646 h 510"/>
              <a:gd name="T30" fmla="*/ 2147483646 w 401"/>
              <a:gd name="T31" fmla="*/ 2147483646 h 510"/>
              <a:gd name="T32" fmla="*/ 2147483646 w 401"/>
              <a:gd name="T33" fmla="*/ 2147483646 h 510"/>
              <a:gd name="T34" fmla="*/ 2147483646 w 401"/>
              <a:gd name="T35" fmla="*/ 2147483646 h 510"/>
              <a:gd name="T36" fmla="*/ 2147483646 w 401"/>
              <a:gd name="T37" fmla="*/ 2147483646 h 510"/>
              <a:gd name="T38" fmla="*/ 2147483646 w 401"/>
              <a:gd name="T39" fmla="*/ 2147483646 h 510"/>
              <a:gd name="T40" fmla="*/ 2147483646 w 401"/>
              <a:gd name="T41" fmla="*/ 2147483646 h 510"/>
              <a:gd name="T42" fmla="*/ 2147483646 w 401"/>
              <a:gd name="T43" fmla="*/ 2147483646 h 510"/>
              <a:gd name="T44" fmla="*/ 2147483646 w 401"/>
              <a:gd name="T45" fmla="*/ 2147483646 h 510"/>
              <a:gd name="T46" fmla="*/ 2147483646 w 401"/>
              <a:gd name="T47" fmla="*/ 2147483646 h 510"/>
              <a:gd name="T48" fmla="*/ 2147483646 w 401"/>
              <a:gd name="T49" fmla="*/ 2147483646 h 510"/>
              <a:gd name="T50" fmla="*/ 2147483646 w 401"/>
              <a:gd name="T51" fmla="*/ 2147483646 h 510"/>
              <a:gd name="T52" fmla="*/ 0 w 401"/>
              <a:gd name="T53" fmla="*/ 2147483646 h 51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401"/>
              <a:gd name="T82" fmla="*/ 0 h 510"/>
              <a:gd name="T83" fmla="*/ 401 w 401"/>
              <a:gd name="T84" fmla="*/ 510 h 510"/>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401" h="510">
                <a:moveTo>
                  <a:pt x="0" y="472"/>
                </a:moveTo>
                <a:cubicBezTo>
                  <a:pt x="3" y="460"/>
                  <a:pt x="6" y="448"/>
                  <a:pt x="10" y="436"/>
                </a:cubicBezTo>
                <a:cubicBezTo>
                  <a:pt x="11" y="426"/>
                  <a:pt x="14" y="416"/>
                  <a:pt x="14" y="406"/>
                </a:cubicBezTo>
                <a:lnTo>
                  <a:pt x="46" y="270"/>
                </a:lnTo>
                <a:lnTo>
                  <a:pt x="94" y="174"/>
                </a:lnTo>
                <a:cubicBezTo>
                  <a:pt x="105" y="152"/>
                  <a:pt x="137" y="70"/>
                  <a:pt x="170" y="48"/>
                </a:cubicBezTo>
                <a:cubicBezTo>
                  <a:pt x="175" y="33"/>
                  <a:pt x="168" y="51"/>
                  <a:pt x="178" y="38"/>
                </a:cubicBezTo>
                <a:cubicBezTo>
                  <a:pt x="193" y="20"/>
                  <a:pt x="186" y="9"/>
                  <a:pt x="212" y="0"/>
                </a:cubicBezTo>
                <a:cubicBezTo>
                  <a:pt x="219" y="10"/>
                  <a:pt x="224" y="27"/>
                  <a:pt x="234" y="34"/>
                </a:cubicBezTo>
                <a:cubicBezTo>
                  <a:pt x="239" y="41"/>
                  <a:pt x="244" y="44"/>
                  <a:pt x="250" y="50"/>
                </a:cubicBezTo>
                <a:cubicBezTo>
                  <a:pt x="255" y="64"/>
                  <a:pt x="250" y="60"/>
                  <a:pt x="260" y="66"/>
                </a:cubicBezTo>
                <a:lnTo>
                  <a:pt x="306" y="150"/>
                </a:lnTo>
                <a:cubicBezTo>
                  <a:pt x="306" y="150"/>
                  <a:pt x="318" y="168"/>
                  <a:pt x="318" y="168"/>
                </a:cubicBezTo>
                <a:cubicBezTo>
                  <a:pt x="324" y="185"/>
                  <a:pt x="330" y="200"/>
                  <a:pt x="338" y="216"/>
                </a:cubicBezTo>
                <a:cubicBezTo>
                  <a:pt x="344" y="229"/>
                  <a:pt x="352" y="254"/>
                  <a:pt x="358" y="264"/>
                </a:cubicBezTo>
                <a:cubicBezTo>
                  <a:pt x="364" y="274"/>
                  <a:pt x="361" y="268"/>
                  <a:pt x="366" y="282"/>
                </a:cubicBezTo>
                <a:cubicBezTo>
                  <a:pt x="367" y="284"/>
                  <a:pt x="368" y="288"/>
                  <a:pt x="368" y="288"/>
                </a:cubicBezTo>
                <a:cubicBezTo>
                  <a:pt x="370" y="304"/>
                  <a:pt x="374" y="317"/>
                  <a:pt x="378" y="332"/>
                </a:cubicBezTo>
                <a:cubicBezTo>
                  <a:pt x="380" y="357"/>
                  <a:pt x="386" y="380"/>
                  <a:pt x="392" y="404"/>
                </a:cubicBezTo>
                <a:cubicBezTo>
                  <a:pt x="396" y="468"/>
                  <a:pt x="389" y="446"/>
                  <a:pt x="398" y="472"/>
                </a:cubicBezTo>
                <a:cubicBezTo>
                  <a:pt x="397" y="482"/>
                  <a:pt x="401" y="493"/>
                  <a:pt x="396" y="502"/>
                </a:cubicBezTo>
                <a:cubicBezTo>
                  <a:pt x="395" y="504"/>
                  <a:pt x="341" y="506"/>
                  <a:pt x="336" y="506"/>
                </a:cubicBezTo>
                <a:cubicBezTo>
                  <a:pt x="258" y="510"/>
                  <a:pt x="354" y="507"/>
                  <a:pt x="222" y="510"/>
                </a:cubicBezTo>
                <a:cubicBezTo>
                  <a:pt x="188" y="504"/>
                  <a:pt x="154" y="502"/>
                  <a:pt x="120" y="498"/>
                </a:cubicBezTo>
                <a:cubicBezTo>
                  <a:pt x="99" y="491"/>
                  <a:pt x="72" y="488"/>
                  <a:pt x="50" y="486"/>
                </a:cubicBezTo>
                <a:cubicBezTo>
                  <a:pt x="30" y="479"/>
                  <a:pt x="42" y="482"/>
                  <a:pt x="14" y="480"/>
                </a:cubicBezTo>
                <a:cubicBezTo>
                  <a:pt x="8" y="478"/>
                  <a:pt x="4" y="476"/>
                  <a:pt x="0" y="472"/>
                </a:cubicBezTo>
                <a:close/>
              </a:path>
            </a:pathLst>
          </a:custGeom>
          <a:solidFill>
            <a:srgbClr val="800080"/>
          </a:solidFill>
          <a:ln w="9525">
            <a:solidFill>
              <a:srgbClr val="800080"/>
            </a:solidFill>
            <a:round/>
            <a:headEnd/>
            <a:tailEnd/>
          </a:ln>
        </p:spPr>
        <p:txBody>
          <a:bodyPr wrap="none" anchor="ctr"/>
          <a:lstStyle/>
          <a:p>
            <a:endParaRPr lang="en-US"/>
          </a:p>
        </p:txBody>
      </p:sp>
    </p:spTree>
    <p:extLst>
      <p:ext uri="{BB962C8B-B14F-4D97-AF65-F5344CB8AC3E}">
        <p14:creationId xmlns:p14="http://schemas.microsoft.com/office/powerpoint/2010/main" val="48002600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0-#ppt_w/2"/>
                                          </p:val>
                                        </p:tav>
                                        <p:tav tm="100000">
                                          <p:val>
                                            <p:strVal val="#ppt_x"/>
                                          </p:val>
                                        </p:tav>
                                      </p:tavLst>
                                    </p:anim>
                                    <p:anim calcmode="lin" valueType="num">
                                      <p:cBhvr additive="base">
                                        <p:cTn id="20"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174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30"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203" y="836712"/>
            <a:ext cx="8229600" cy="854968"/>
          </a:xfrm>
        </p:spPr>
        <p:txBody>
          <a:bodyPr>
            <a:normAutofit/>
          </a:bodyPr>
          <a:lstStyle/>
          <a:p>
            <a:pPr algn="ctr"/>
            <a:r>
              <a:rPr lang="en-US" sz="3600" b="1" dirty="0">
                <a:cs typeface="B Nazanin" pitchFamily="2" charset="-78"/>
              </a:rPr>
              <a:t>what's new</a:t>
            </a:r>
            <a:endParaRPr lang="en-US" sz="3600" b="1" dirty="0">
              <a:solidFill>
                <a:schemeClr val="tx1"/>
              </a:solidFill>
              <a:cs typeface="B Nazanin" panose="00000400000000000000" pitchFamily="2" charset="-78"/>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052736"/>
          </a:xfrm>
          <a:prstGeom prst="rect">
            <a:avLst/>
          </a:prstGeom>
        </p:spPr>
      </p:pic>
      <p:sp>
        <p:nvSpPr>
          <p:cNvPr id="3" name="Content Placeholder 2"/>
          <p:cNvSpPr>
            <a:spLocks noGrp="1"/>
          </p:cNvSpPr>
          <p:nvPr>
            <p:ph idx="1"/>
          </p:nvPr>
        </p:nvSpPr>
        <p:spPr>
          <a:xfrm>
            <a:off x="0" y="1935480"/>
            <a:ext cx="8820472" cy="4922520"/>
          </a:xfrm>
        </p:spPr>
        <p:txBody>
          <a:bodyPr/>
          <a:lstStyle/>
          <a:p>
            <a:r>
              <a:rPr lang="fa-IR" sz="2400" dirty="0">
                <a:cs typeface="B Nazanin" pitchFamily="2" charset="-78"/>
              </a:rPr>
              <a:t>آخرین یافته ها در حوزه پزشکی که مورد توجه خاص نویسندگان قرارگرفته را در شش ماهه گذشته براساس موضوع و تاریخ لیست می کند.</a:t>
            </a:r>
          </a:p>
          <a:p>
            <a:pPr marL="0" indent="0">
              <a:buNone/>
            </a:pPr>
            <a:endParaRPr lang="en-US" dirty="0"/>
          </a:p>
        </p:txBody>
      </p:sp>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08920"/>
            <a:ext cx="8820471" cy="414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4870367"/>
      </p:ext>
    </p:extLst>
  </p:cSld>
  <p:clrMapOvr>
    <a:masterClrMapping/>
  </p:clrMapOvr>
  <p:transition spd="med">
    <p:wheel spokes="8"/>
    <p:sndAc>
      <p:stSnd>
        <p:snd r:embed="rId2" name="camera.wav"/>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704088"/>
            <a:ext cx="8229600" cy="924712"/>
          </a:xfrm>
        </p:spPr>
        <p:txBody>
          <a:bodyPr>
            <a:normAutofit/>
          </a:bodyPr>
          <a:lstStyle/>
          <a:p>
            <a:pPr algn="ctr"/>
            <a:r>
              <a:rPr lang="fa-IR" sz="3600" b="1" dirty="0">
                <a:latin typeface="B Titr"/>
                <a:cs typeface="2  Titr" pitchFamily="2" charset="-78"/>
              </a:rPr>
              <a:t>نکته </a:t>
            </a:r>
          </a:p>
        </p:txBody>
      </p:sp>
      <p:sp>
        <p:nvSpPr>
          <p:cNvPr id="3" name="Content Placeholder 2"/>
          <p:cNvSpPr>
            <a:spLocks noGrp="1"/>
          </p:cNvSpPr>
          <p:nvPr>
            <p:ph idx="1"/>
          </p:nvPr>
        </p:nvSpPr>
        <p:spPr>
          <a:xfrm>
            <a:off x="0" y="2420888"/>
            <a:ext cx="8820472" cy="4437112"/>
          </a:xfrm>
        </p:spPr>
        <p:txBody>
          <a:bodyPr>
            <a:normAutofit/>
          </a:bodyPr>
          <a:lstStyle/>
          <a:p>
            <a:pPr marL="0" indent="0" algn="just">
              <a:buNone/>
            </a:pPr>
            <a:r>
              <a:rPr lang="fa-IR" sz="2400" dirty="0">
                <a:cs typeface="B Nazanin"/>
              </a:rPr>
              <a:t>از جمله سرفصل هایی که روشهای جدید درمان یا اطلاعات بروز اخیر اضافه میگردد به قسمت </a:t>
            </a:r>
            <a:r>
              <a:rPr lang="en-US" sz="2400" dirty="0">
                <a:cs typeface="B Nazanin"/>
              </a:rPr>
              <a:t>What's New</a:t>
            </a:r>
            <a:r>
              <a:rPr lang="fa-IR" sz="2400" dirty="0">
                <a:cs typeface="B Nazanin"/>
              </a:rPr>
              <a:t>و تمامی تحقیقات یا تغییرات مربوطه به هر رشته به قسمت  </a:t>
            </a:r>
            <a:r>
              <a:rPr lang="en-US" sz="2400" dirty="0">
                <a:cs typeface="B Nazanin"/>
              </a:rPr>
              <a:t>Practice Changing Update</a:t>
            </a:r>
            <a:r>
              <a:rPr lang="fa-IR" sz="2400" dirty="0">
                <a:cs typeface="B Nazanin"/>
              </a:rPr>
              <a:t> میرود.این تغییرات معمولا بصورت سه ماهه و گاها بصورت ماهانه روزآمد می گردد.</a:t>
            </a:r>
            <a:endParaRPr lang="en-US" sz="2400" dirty="0">
              <a:cs typeface="B Nazanin"/>
            </a:endParaRPr>
          </a:p>
          <a:p>
            <a:pPr marL="0" indent="0">
              <a:buNone/>
            </a:pPr>
            <a:endParaRPr lang="en-US" sz="2400" dirty="0">
              <a:cs typeface="B Nazanin"/>
            </a:endParaRPr>
          </a:p>
          <a:p>
            <a:pPr marL="0" indent="0" algn="ctr">
              <a:buNone/>
            </a:pPr>
            <a:endParaRPr lang="fa-IR" sz="2400" dirty="0">
              <a:cs typeface="B Nazanin"/>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052736"/>
          </a:xfrm>
          <a:prstGeom prst="rect">
            <a:avLst/>
          </a:prstGeom>
        </p:spPr>
      </p:pic>
    </p:spTree>
    <p:extLst>
      <p:ext uri="{BB962C8B-B14F-4D97-AF65-F5344CB8AC3E}">
        <p14:creationId xmlns:p14="http://schemas.microsoft.com/office/powerpoint/2010/main" val="66457968"/>
      </p:ext>
    </p:extLst>
  </p:cSld>
  <p:clrMapOvr>
    <a:masterClrMapping/>
  </p:clrMapOvr>
  <p:transition spd="med">
    <p:wheel spokes="8"/>
    <p:sndAc>
      <p:stSnd>
        <p:snd r:embed="rId2" name="camera.wav"/>
      </p:stSnd>
    </p:sndAc>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552" y="764704"/>
            <a:ext cx="8229600" cy="720080"/>
          </a:xfrm>
        </p:spPr>
        <p:txBody>
          <a:bodyPr>
            <a:normAutofit/>
          </a:bodyPr>
          <a:lstStyle/>
          <a:p>
            <a:pPr algn="ctr"/>
            <a:r>
              <a:rPr lang="en-US" sz="3600" b="1" dirty="0">
                <a:cs typeface="B Nazanin" pitchFamily="2" charset="-78"/>
              </a:rPr>
              <a:t>Practice Changing </a:t>
            </a:r>
            <a:r>
              <a:rPr lang="en-US" sz="3600" b="1" dirty="0" err="1">
                <a:cs typeface="B Nazanin" pitchFamily="2" charset="-78"/>
              </a:rPr>
              <a:t>UpToDate</a:t>
            </a:r>
            <a:endParaRPr lang="en-US" sz="3600" dirty="0">
              <a:solidFill>
                <a:schemeClr val="tx1"/>
              </a:solidFill>
              <a:cs typeface="B Nazanin" panose="00000400000000000000" pitchFamily="2" charset="-78"/>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115616" cy="1052736"/>
          </a:xfrm>
          <a:prstGeom prst="rect">
            <a:avLst/>
          </a:prstGeom>
        </p:spPr>
      </p:pic>
      <p:sp>
        <p:nvSpPr>
          <p:cNvPr id="3" name="Content Placeholder 2"/>
          <p:cNvSpPr>
            <a:spLocks noGrp="1"/>
          </p:cNvSpPr>
          <p:nvPr>
            <p:ph idx="1"/>
          </p:nvPr>
        </p:nvSpPr>
        <p:spPr>
          <a:xfrm>
            <a:off x="0" y="1700808"/>
            <a:ext cx="8783960" cy="5157192"/>
          </a:xfrm>
        </p:spPr>
        <p:txBody>
          <a:bodyPr>
            <a:normAutofit/>
          </a:bodyPr>
          <a:lstStyle/>
          <a:p>
            <a:r>
              <a:rPr lang="fa-IR" sz="2400" dirty="0">
                <a:cs typeface="B Nazanin" pitchFamily="2" charset="-78"/>
              </a:rPr>
              <a:t>آخرین تغییرات راجع به تصمیمات بالینی، که این تغییرات می تواند در درمان بالینی تاثیر گذار باشد را ارائه می دهد.</a:t>
            </a:r>
            <a:endParaRPr lang="en-US" sz="2400" dirty="0">
              <a:cs typeface="B Nazanin" pitchFamily="2" charset="-78"/>
            </a:endParaRPr>
          </a:p>
        </p:txBody>
      </p:sp>
      <p:pic>
        <p:nvPicPr>
          <p:cNvPr id="409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564904"/>
            <a:ext cx="6228185" cy="4293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ounded Rectangle 4"/>
          <p:cNvSpPr/>
          <p:nvPr/>
        </p:nvSpPr>
        <p:spPr>
          <a:xfrm>
            <a:off x="6588224" y="3764136"/>
            <a:ext cx="2195736" cy="1512168"/>
          </a:xfrm>
          <a:prstGeom prst="roundRect">
            <a:avLst/>
          </a:prstGeom>
          <a:ln>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endParaRPr lang="fa-IR" sz="1200" dirty="0">
              <a:cs typeface="B Nazanin" pitchFamily="2" charset="-78"/>
            </a:endParaRPr>
          </a:p>
          <a:p>
            <a:r>
              <a:rPr lang="en-US" sz="1200" dirty="0">
                <a:cs typeface="B Nazanin" pitchFamily="2" charset="-78"/>
              </a:rPr>
              <a:t>UPTODATE </a:t>
            </a:r>
            <a:r>
              <a:rPr lang="ar-SA" sz="1200" dirty="0">
                <a:cs typeface="B Nazanin" pitchFamily="2" charset="-78"/>
              </a:rPr>
              <a:t>توصیه پزشکی</a:t>
            </a:r>
            <a:endParaRPr lang="en-US" sz="1200" dirty="0">
              <a:cs typeface="B Nazanin" pitchFamily="2" charset="-78"/>
            </a:endParaRPr>
          </a:p>
          <a:p>
            <a:r>
              <a:rPr lang="ar-SA" sz="1200" dirty="0">
                <a:cs typeface="B Nazanin" pitchFamily="2" charset="-78"/>
              </a:rPr>
              <a:t>را با یک </a:t>
            </a:r>
            <a:r>
              <a:rPr lang="en-US" sz="1200" dirty="0">
                <a:cs typeface="B Nazanin" pitchFamily="2" charset="-78"/>
              </a:rPr>
              <a:t>GRADE </a:t>
            </a:r>
            <a:r>
              <a:rPr lang="ar-SA" sz="1200" dirty="0">
                <a:cs typeface="B Nazanin" pitchFamily="2" charset="-78"/>
              </a:rPr>
              <a:t>نشان می</a:t>
            </a:r>
            <a:endParaRPr lang="en-US" sz="1200" dirty="0">
              <a:cs typeface="B Nazanin" pitchFamily="2" charset="-78"/>
            </a:endParaRPr>
          </a:p>
          <a:p>
            <a:r>
              <a:rPr lang="ar-SA" sz="1200" dirty="0">
                <a:cs typeface="B Nazanin" pitchFamily="2" charset="-78"/>
              </a:rPr>
              <a:t>دهد</a:t>
            </a:r>
            <a:r>
              <a:rPr lang="en-US" sz="1200" dirty="0">
                <a:cs typeface="B Nazanin" pitchFamily="2" charset="-78"/>
              </a:rPr>
              <a:t>. </a:t>
            </a:r>
            <a:r>
              <a:rPr lang="ar-SA" sz="1200" dirty="0">
                <a:cs typeface="B Nazanin" pitchFamily="2" charset="-78"/>
              </a:rPr>
              <a:t>یعنی براساس کیفیت به</a:t>
            </a:r>
            <a:endParaRPr lang="en-US" sz="1200" dirty="0">
              <a:cs typeface="B Nazanin" pitchFamily="2" charset="-78"/>
            </a:endParaRPr>
          </a:p>
          <a:p>
            <a:r>
              <a:rPr lang="ar-SA" sz="1200" dirty="0">
                <a:cs typeface="B Nazanin" pitchFamily="2" charset="-78"/>
              </a:rPr>
              <a:t>سه دسته تقسیم می کند</a:t>
            </a:r>
            <a:r>
              <a:rPr lang="en-US" sz="1200" dirty="0">
                <a:cs typeface="B Nazanin" pitchFamily="2" charset="-78"/>
              </a:rPr>
              <a:t>:</a:t>
            </a:r>
          </a:p>
          <a:p>
            <a:r>
              <a:rPr lang="ar-SA" sz="1200" b="1" dirty="0">
                <a:cs typeface="B Nazanin" pitchFamily="2" charset="-78"/>
              </a:rPr>
              <a:t>کد </a:t>
            </a:r>
            <a:r>
              <a:rPr lang="en-US" sz="1200" b="1" dirty="0">
                <a:cs typeface="B Nazanin" pitchFamily="2" charset="-78"/>
              </a:rPr>
              <a:t>A : </a:t>
            </a:r>
            <a:r>
              <a:rPr lang="ar-SA" sz="1200" b="1" dirty="0">
                <a:cs typeface="B Nazanin" pitchFamily="2" charset="-78"/>
              </a:rPr>
              <a:t>توصیه قوی</a:t>
            </a:r>
            <a:endParaRPr lang="en-US" sz="1200" dirty="0">
              <a:cs typeface="B Nazanin" pitchFamily="2" charset="-78"/>
            </a:endParaRPr>
          </a:p>
          <a:p>
            <a:r>
              <a:rPr lang="ar-SA" sz="1200" b="1" dirty="0">
                <a:cs typeface="B Nazanin" pitchFamily="2" charset="-78"/>
              </a:rPr>
              <a:t>کد </a:t>
            </a:r>
            <a:r>
              <a:rPr lang="en-US" sz="1200" b="1" dirty="0">
                <a:cs typeface="B Nazanin" pitchFamily="2" charset="-78"/>
              </a:rPr>
              <a:t>B : </a:t>
            </a:r>
            <a:r>
              <a:rPr lang="ar-SA" sz="1200" b="1" dirty="0">
                <a:cs typeface="B Nazanin" pitchFamily="2" charset="-78"/>
              </a:rPr>
              <a:t>توصیه متوسط</a:t>
            </a:r>
            <a:endParaRPr lang="en-US" sz="1200" dirty="0">
              <a:cs typeface="B Nazanin" pitchFamily="2" charset="-78"/>
            </a:endParaRPr>
          </a:p>
          <a:p>
            <a:r>
              <a:rPr lang="ar-SA" sz="1200" b="1" dirty="0">
                <a:cs typeface="B Nazanin" pitchFamily="2" charset="-78"/>
              </a:rPr>
              <a:t>کد </a:t>
            </a:r>
            <a:r>
              <a:rPr lang="en-US" sz="1200" b="1" dirty="0">
                <a:cs typeface="B Nazanin" pitchFamily="2" charset="-78"/>
              </a:rPr>
              <a:t>C : </a:t>
            </a:r>
            <a:r>
              <a:rPr lang="ar-SA" sz="1200" b="1" dirty="0">
                <a:cs typeface="B Nazanin" pitchFamily="2" charset="-78"/>
              </a:rPr>
              <a:t>توصیه ضعیف</a:t>
            </a:r>
            <a:endParaRPr lang="en-US" sz="1200" dirty="0">
              <a:cs typeface="B Nazanin" pitchFamily="2" charset="-78"/>
            </a:endParaRPr>
          </a:p>
          <a:p>
            <a:pPr algn="ctr"/>
            <a:endParaRPr lang="en-US" dirty="0"/>
          </a:p>
        </p:txBody>
      </p:sp>
    </p:spTree>
    <p:extLst>
      <p:ext uri="{BB962C8B-B14F-4D97-AF65-F5344CB8AC3E}">
        <p14:creationId xmlns:p14="http://schemas.microsoft.com/office/powerpoint/2010/main" val="757447750"/>
      </p:ext>
    </p:extLst>
  </p:cSld>
  <p:clrMapOvr>
    <a:masterClrMapping/>
  </p:clrMapOvr>
  <p:transition spd="med">
    <p:wheel spokes="8"/>
    <p:sndAc>
      <p:stSnd>
        <p:snd r:embed="rId3" name="camera.wav"/>
      </p:stSnd>
    </p:sndAc>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26368"/>
            <a:ext cx="8229600" cy="886408"/>
          </a:xfrm>
        </p:spPr>
        <p:txBody>
          <a:bodyPr>
            <a:normAutofit/>
          </a:bodyPr>
          <a:lstStyle/>
          <a:p>
            <a:pPr algn="ctr"/>
            <a:r>
              <a:rPr lang="en-US" sz="3600" b="1" dirty="0">
                <a:cs typeface="2  Titr" pitchFamily="2" charset="-78"/>
              </a:rPr>
              <a:t>Lab Interpretation</a:t>
            </a:r>
            <a:endParaRPr lang="en-US" sz="3600" b="1" dirty="0">
              <a:solidFill>
                <a:schemeClr val="tx1"/>
              </a:solidFill>
              <a:cs typeface="2  Titr" pitchFamily="2" charset="-78"/>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052736"/>
          </a:xfrm>
          <a:prstGeom prst="rect">
            <a:avLst/>
          </a:prstGeom>
        </p:spPr>
      </p:pic>
      <p:sp>
        <p:nvSpPr>
          <p:cNvPr id="3" name="Content Placeholder 2"/>
          <p:cNvSpPr>
            <a:spLocks noGrp="1"/>
          </p:cNvSpPr>
          <p:nvPr>
            <p:ph idx="1"/>
          </p:nvPr>
        </p:nvSpPr>
        <p:spPr>
          <a:xfrm>
            <a:off x="0" y="1829783"/>
            <a:ext cx="8892480" cy="5013176"/>
          </a:xfrm>
        </p:spPr>
        <p:txBody>
          <a:bodyPr/>
          <a:lstStyle/>
          <a:p>
            <a:pPr lvl="1" algn="just"/>
            <a:r>
              <a:rPr lang="fa-IR" sz="2200" dirty="0">
                <a:cs typeface="B Nazanin" pitchFamily="2" charset="-78"/>
              </a:rPr>
              <a:t>نتایج آنرمال تست های آزمایشگاهی را در اختیار پزشکان قرار می دهدکه به 7</a:t>
            </a:r>
            <a:r>
              <a:rPr lang="en-US" sz="2200" dirty="0">
                <a:cs typeface="B Nazanin" pitchFamily="2" charset="-78"/>
              </a:rPr>
              <a:t> </a:t>
            </a:r>
            <a:r>
              <a:rPr lang="fa-IR" sz="2200" dirty="0">
                <a:cs typeface="B Nazanin" pitchFamily="2" charset="-78"/>
              </a:rPr>
              <a:t> دسته آزمایشگاهی شیمی ، انعقادی، غدد درون ریز، هماتولوژی، ایمونولوژی، میکروبیولوژی و تومور تقسیم بندی میشود. و در هر کدام چندین مونوگراف مختلف وجود دارد. </a:t>
            </a:r>
          </a:p>
          <a:p>
            <a:pPr marL="0" indent="0">
              <a:buNone/>
            </a:pPr>
            <a:endParaRPr lang="en-US"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3212976"/>
            <a:ext cx="8748464" cy="3645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5605667"/>
      </p:ext>
    </p:extLst>
  </p:cSld>
  <p:clrMapOvr>
    <a:masterClrMapping/>
  </p:clrMapOvr>
  <p:transition spd="med">
    <p:wheel spokes="8"/>
    <p:sndAc>
      <p:stSnd>
        <p:snd r:embed="rId2" name="camera.wav"/>
      </p:stSnd>
    </p:sndAc>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26368"/>
            <a:ext cx="8229600" cy="886408"/>
          </a:xfrm>
        </p:spPr>
        <p:txBody>
          <a:bodyPr>
            <a:normAutofit/>
          </a:bodyPr>
          <a:lstStyle/>
          <a:p>
            <a:pPr algn="ctr"/>
            <a:r>
              <a:rPr lang="en-US" sz="3600" b="1" dirty="0">
                <a:cs typeface="2  Titr" pitchFamily="2" charset="-78"/>
              </a:rPr>
              <a:t>Lab Interpretation</a:t>
            </a:r>
            <a:endParaRPr lang="en-US" sz="3600" b="1" dirty="0">
              <a:solidFill>
                <a:schemeClr val="tx1"/>
              </a:solidFill>
              <a:cs typeface="2  Titr" pitchFamily="2" charset="-78"/>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052736"/>
          </a:xfrm>
          <a:prstGeom prst="rect">
            <a:avLst/>
          </a:prstGeom>
        </p:spPr>
      </p:pic>
      <p:pic>
        <p:nvPicPr>
          <p:cNvPr id="4" name="Content Placeholder 3"/>
          <p:cNvPicPr>
            <a:picLocks noGrp="1" noChangeAspect="1"/>
          </p:cNvPicPr>
          <p:nvPr>
            <p:ph idx="1"/>
          </p:nvPr>
        </p:nvPicPr>
        <p:blipFill>
          <a:blip r:embed="rId4"/>
          <a:stretch>
            <a:fillRect/>
          </a:stretch>
        </p:blipFill>
        <p:spPr>
          <a:xfrm>
            <a:off x="0" y="1835845"/>
            <a:ext cx="9144000" cy="5002410"/>
          </a:xfrm>
          <a:prstGeom prst="rect">
            <a:avLst/>
          </a:prstGeom>
        </p:spPr>
      </p:pic>
    </p:spTree>
    <p:extLst>
      <p:ext uri="{BB962C8B-B14F-4D97-AF65-F5344CB8AC3E}">
        <p14:creationId xmlns:p14="http://schemas.microsoft.com/office/powerpoint/2010/main" val="1969328765"/>
      </p:ext>
    </p:extLst>
  </p:cSld>
  <p:clrMapOvr>
    <a:masterClrMapping/>
  </p:clrMapOvr>
  <p:transition spd="med">
    <p:wheel spokes="8"/>
    <p:sndAc>
      <p:stSnd>
        <p:snd r:embed="rId2" name="camera.wav"/>
      </p:stSnd>
    </p:sndAc>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26368"/>
            <a:ext cx="8229600" cy="886408"/>
          </a:xfrm>
        </p:spPr>
        <p:txBody>
          <a:bodyPr>
            <a:normAutofit/>
          </a:bodyPr>
          <a:lstStyle/>
          <a:p>
            <a:pPr algn="ctr"/>
            <a:r>
              <a:rPr lang="en-US" sz="3600" b="1" dirty="0">
                <a:cs typeface="2  Titr" pitchFamily="2" charset="-78"/>
              </a:rPr>
              <a:t>Lab Interpretation</a:t>
            </a:r>
            <a:endParaRPr lang="en-US" sz="3600" b="1" dirty="0">
              <a:solidFill>
                <a:schemeClr val="tx1"/>
              </a:solidFill>
              <a:cs typeface="2  Titr" pitchFamily="2" charset="-78"/>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052736"/>
          </a:xfrm>
          <a:prstGeom prst="rect">
            <a:avLst/>
          </a:prstGeom>
        </p:spPr>
      </p:pic>
      <p:sp>
        <p:nvSpPr>
          <p:cNvPr id="3" name="Content Placeholder 2"/>
          <p:cNvSpPr>
            <a:spLocks noGrp="1"/>
          </p:cNvSpPr>
          <p:nvPr>
            <p:ph idx="1"/>
          </p:nvPr>
        </p:nvSpPr>
        <p:spPr/>
        <p:txBody>
          <a:bodyPr/>
          <a:lstStyle/>
          <a:p>
            <a:endParaRPr lang="en-US"/>
          </a:p>
        </p:txBody>
      </p:sp>
      <p:pic>
        <p:nvPicPr>
          <p:cNvPr id="6" name="Picture 5"/>
          <p:cNvPicPr>
            <a:picLocks noChangeAspect="1"/>
          </p:cNvPicPr>
          <p:nvPr/>
        </p:nvPicPr>
        <p:blipFill>
          <a:blip r:embed="rId4"/>
          <a:stretch>
            <a:fillRect/>
          </a:stretch>
        </p:blipFill>
        <p:spPr>
          <a:xfrm>
            <a:off x="0" y="1935480"/>
            <a:ext cx="9144000" cy="4922520"/>
          </a:xfrm>
          <a:prstGeom prst="rect">
            <a:avLst/>
          </a:prstGeom>
        </p:spPr>
      </p:pic>
    </p:spTree>
    <p:extLst>
      <p:ext uri="{BB962C8B-B14F-4D97-AF65-F5344CB8AC3E}">
        <p14:creationId xmlns:p14="http://schemas.microsoft.com/office/powerpoint/2010/main" val="2978925788"/>
      </p:ext>
    </p:extLst>
  </p:cSld>
  <p:clrMapOvr>
    <a:masterClrMapping/>
  </p:clrMapOvr>
  <p:transition spd="med">
    <p:wheel spokes="8"/>
    <p:sndAc>
      <p:stSnd>
        <p:snd r:embed="rId2" name="camera.wav"/>
      </p:stSnd>
    </p:sndAc>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526368"/>
            <a:ext cx="8229600" cy="886408"/>
          </a:xfrm>
        </p:spPr>
        <p:txBody>
          <a:bodyPr>
            <a:normAutofit/>
          </a:bodyPr>
          <a:lstStyle/>
          <a:p>
            <a:pPr algn="ctr"/>
            <a:r>
              <a:rPr lang="en-US" sz="3600" b="1" dirty="0">
                <a:cs typeface="2  Titr" pitchFamily="2" charset="-78"/>
              </a:rPr>
              <a:t>Lab Interpretation</a:t>
            </a:r>
            <a:endParaRPr lang="en-US" sz="3600" b="1" dirty="0">
              <a:solidFill>
                <a:schemeClr val="tx1"/>
              </a:solidFill>
              <a:cs typeface="2  Titr" pitchFamily="2" charset="-78"/>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052736"/>
          </a:xfrm>
          <a:prstGeom prst="rect">
            <a:avLst/>
          </a:prstGeom>
        </p:spPr>
      </p:pic>
      <p:sp>
        <p:nvSpPr>
          <p:cNvPr id="7" name="Content Placeholder 6"/>
          <p:cNvSpPr>
            <a:spLocks noGrp="1"/>
          </p:cNvSpPr>
          <p:nvPr>
            <p:ph idx="1"/>
          </p:nvPr>
        </p:nvSpPr>
        <p:spPr/>
        <p:txBody>
          <a:bodyPr/>
          <a:lstStyle/>
          <a:p>
            <a:endParaRPr lang="en-US"/>
          </a:p>
        </p:txBody>
      </p:sp>
      <p:pic>
        <p:nvPicPr>
          <p:cNvPr id="8" name="Picture 7"/>
          <p:cNvPicPr>
            <a:picLocks noChangeAspect="1"/>
          </p:cNvPicPr>
          <p:nvPr/>
        </p:nvPicPr>
        <p:blipFill>
          <a:blip r:embed="rId4"/>
          <a:stretch>
            <a:fillRect/>
          </a:stretch>
        </p:blipFill>
        <p:spPr>
          <a:xfrm>
            <a:off x="0" y="1935480"/>
            <a:ext cx="9144000" cy="5779770"/>
          </a:xfrm>
          <a:prstGeom prst="rect">
            <a:avLst/>
          </a:prstGeom>
        </p:spPr>
      </p:pic>
    </p:spTree>
    <p:extLst>
      <p:ext uri="{BB962C8B-B14F-4D97-AF65-F5344CB8AC3E}">
        <p14:creationId xmlns:p14="http://schemas.microsoft.com/office/powerpoint/2010/main" val="2347359456"/>
      </p:ext>
    </p:extLst>
  </p:cSld>
  <p:clrMapOvr>
    <a:masterClrMapping/>
  </p:clrMapOvr>
  <p:transition spd="med">
    <p:wheel spokes="8"/>
    <p:sndAc>
      <p:stSnd>
        <p:snd r:embed="rId2" name="camera.wav"/>
      </p:stSnd>
    </p:sndAc>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052736"/>
          </a:xfrm>
          <a:prstGeom prst="rect">
            <a:avLst/>
          </a:prstGeom>
        </p:spPr>
      </p:pic>
      <p:sp>
        <p:nvSpPr>
          <p:cNvPr id="3" name="Title 2"/>
          <p:cNvSpPr>
            <a:spLocks noGrp="1"/>
          </p:cNvSpPr>
          <p:nvPr>
            <p:ph type="title"/>
          </p:nvPr>
        </p:nvSpPr>
        <p:spPr>
          <a:xfrm>
            <a:off x="457200" y="704088"/>
            <a:ext cx="8229600" cy="924712"/>
          </a:xfrm>
        </p:spPr>
        <p:txBody>
          <a:bodyPr>
            <a:normAutofit/>
          </a:bodyPr>
          <a:lstStyle/>
          <a:p>
            <a:pPr algn="ctr"/>
            <a:r>
              <a:rPr lang="en-US" sz="3600" b="1" dirty="0">
                <a:cs typeface="B Nazanin" pitchFamily="2" charset="-78"/>
              </a:rPr>
              <a:t>Drug Information</a:t>
            </a:r>
          </a:p>
        </p:txBody>
      </p:sp>
      <p:sp>
        <p:nvSpPr>
          <p:cNvPr id="2" name="Content Placeholder 1"/>
          <p:cNvSpPr>
            <a:spLocks noGrp="1"/>
          </p:cNvSpPr>
          <p:nvPr>
            <p:ph idx="1"/>
          </p:nvPr>
        </p:nvSpPr>
        <p:spPr>
          <a:xfrm>
            <a:off x="0" y="1935480"/>
            <a:ext cx="8820472" cy="4922520"/>
          </a:xfrm>
        </p:spPr>
        <p:txBody>
          <a:bodyPr>
            <a:normAutofit/>
          </a:bodyPr>
          <a:lstStyle/>
          <a:p>
            <a:pPr algn="just"/>
            <a:r>
              <a:rPr lang="fa-IR" sz="2400" dirty="0">
                <a:cs typeface="B Nazanin" pitchFamily="2" charset="-78"/>
              </a:rPr>
              <a:t>این پایگاه اطلاعاتی یک بانک دارویی است که اطلاعات داروئی را در شش بخش تقسیم بندی کرده است با انتخاب هر بخش می توانید لیست الفبایی از داروها و اطلاعات داروئی مربوط به آن را مشاهده کنید.</a:t>
            </a:r>
          </a:p>
          <a:p>
            <a:pPr marL="0" indent="0" algn="just">
              <a:buNone/>
            </a:pPr>
            <a:endParaRPr lang="fa-IR" sz="2400" dirty="0">
              <a:cs typeface="B Nazanin" pitchFamily="2" charset="-78"/>
            </a:endParaRPr>
          </a:p>
          <a:p>
            <a:pPr algn="just"/>
            <a:r>
              <a:rPr lang="fa-IR" sz="2400" dirty="0">
                <a:cs typeface="B Nazanin" pitchFamily="2" charset="-78"/>
              </a:rPr>
              <a:t>این اطلاعات دارویی شامل</a:t>
            </a:r>
            <a:r>
              <a:rPr lang="en-US" sz="2400" dirty="0">
                <a:cs typeface="B Nazanin" pitchFamily="2" charset="-78"/>
              </a:rPr>
              <a:t> </a:t>
            </a:r>
            <a:r>
              <a:rPr lang="fa-IR" sz="2400" dirty="0">
                <a:cs typeface="B Nazanin" pitchFamily="2" charset="-78"/>
              </a:rPr>
              <a:t>مقدار مصرف، مسائل ایمنی دارو، واکنش های جانبی، موارد منع مصرف، هشدارها، تداخلات دارویی، اثرات متابولیسم، موارد استفاده، ملاحظات دارویی،  قیمت،  نام تجاری،  کشور سازنده می باشد.</a:t>
            </a:r>
          </a:p>
          <a:p>
            <a:pPr marL="0" indent="0" algn="just">
              <a:buNone/>
            </a:pPr>
            <a:endParaRPr lang="fa-IR" sz="2400" dirty="0">
              <a:cs typeface="B Nazanin" pitchFamily="2" charset="-78"/>
            </a:endParaRPr>
          </a:p>
          <a:p>
            <a:pPr algn="just"/>
            <a:r>
              <a:rPr lang="fa-IR" sz="2400" dirty="0">
                <a:cs typeface="B Nazanin" pitchFamily="2" charset="-78"/>
              </a:rPr>
              <a:t>در این بخش لینک به شرکت های معتبر دارویی مانند </a:t>
            </a:r>
            <a:r>
              <a:rPr lang="en-US" sz="2400" dirty="0" err="1">
                <a:cs typeface="B Nazanin" pitchFamily="2" charset="-78"/>
              </a:rPr>
              <a:t>Lexicomp</a:t>
            </a:r>
            <a:r>
              <a:rPr lang="fa-IR" sz="2400" dirty="0">
                <a:cs typeface="B Nazanin" pitchFamily="2" charset="-78"/>
              </a:rPr>
              <a:t> وجود دارد.(صحت اطلاعات)</a:t>
            </a:r>
          </a:p>
          <a:p>
            <a:pPr marL="0" indent="0" algn="just">
              <a:buNone/>
            </a:pPr>
            <a:endParaRPr lang="en-US" sz="2400" dirty="0">
              <a:cs typeface="B Nazanin" pitchFamily="2" charset="-78"/>
            </a:endParaRPr>
          </a:p>
        </p:txBody>
      </p:sp>
      <p:sp>
        <p:nvSpPr>
          <p:cNvPr id="5" name="Content Placeholder 1"/>
          <p:cNvSpPr txBox="1">
            <a:spLocks/>
          </p:cNvSpPr>
          <p:nvPr/>
        </p:nvSpPr>
        <p:spPr>
          <a:xfrm>
            <a:off x="-15772" y="6858000"/>
            <a:ext cx="7956376" cy="145750"/>
          </a:xfrm>
          <a:prstGeom prst="rect">
            <a:avLst/>
          </a:prstGeom>
        </p:spPr>
        <p:txBody>
          <a:bodyPr vert="horz">
            <a:normAutofit fontScale="25000" lnSpcReduction="20000"/>
          </a:bodyPr>
          <a:lstStyle>
            <a:lvl1pPr marL="274320" indent="-274320" algn="r" rtl="1"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r" rtl="1"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r" rtl="1"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r" rtl="1"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r" rtl="1"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r" rtl="1"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r" rtl="1"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r" rtl="1"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r" rtl="1"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algn="just">
              <a:buFont typeface="Wingdings 2"/>
              <a:buNone/>
            </a:pPr>
            <a:endParaRPr lang="fa-IR" sz="2400" dirty="0">
              <a:cs typeface="B Nazanin" pitchFamily="2" charset="-78"/>
            </a:endParaRPr>
          </a:p>
          <a:p>
            <a:pPr marL="0" indent="0">
              <a:buFont typeface="Wingdings 2"/>
              <a:buNone/>
            </a:pPr>
            <a:endParaRPr lang="en-US" sz="2400" dirty="0">
              <a:cs typeface="B Nazanin" pitchFamily="2" charset="-78"/>
            </a:endParaRPr>
          </a:p>
        </p:txBody>
      </p:sp>
    </p:spTree>
    <p:extLst>
      <p:ext uri="{BB962C8B-B14F-4D97-AF65-F5344CB8AC3E}">
        <p14:creationId xmlns:p14="http://schemas.microsoft.com/office/powerpoint/2010/main" val="1773910478"/>
      </p:ext>
    </p:extLst>
  </p:cSld>
  <p:clrMapOvr>
    <a:masterClrMapping/>
  </p:clrMapOvr>
  <p:transition spd="med">
    <p:wheel spokes="8"/>
    <p:sndAc>
      <p:stSnd>
        <p:snd r:embed="rId2" name="camera.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587400" y="908720"/>
            <a:ext cx="8449096" cy="1371600"/>
          </a:xfrm>
        </p:spPr>
        <p:txBody>
          <a:bodyPr/>
          <a:lstStyle/>
          <a:p>
            <a:pPr eaLnBrk="1" hangingPunct="1"/>
            <a:r>
              <a:rPr lang="en-US" altLang="en-US" sz="3800" dirty="0">
                <a:solidFill>
                  <a:srgbClr val="FF0000"/>
                </a:solidFill>
              </a:rPr>
              <a:t>General</a:t>
            </a:r>
            <a:r>
              <a:rPr lang="en-US" altLang="en-US" sz="3800" dirty="0"/>
              <a:t> </a:t>
            </a:r>
            <a:r>
              <a:rPr lang="en-US" altLang="en-US" sz="3800" dirty="0">
                <a:solidFill>
                  <a:srgbClr val="FF0000"/>
                </a:solidFill>
              </a:rPr>
              <a:t>Databases</a:t>
            </a:r>
            <a:br>
              <a:rPr lang="en-US" altLang="en-US" sz="3800" dirty="0"/>
            </a:br>
            <a:r>
              <a:rPr lang="en-US" altLang="en-US" sz="3800" dirty="0"/>
              <a:t>(Comprehensive OR Core Databases)</a:t>
            </a:r>
          </a:p>
        </p:txBody>
      </p:sp>
      <p:sp>
        <p:nvSpPr>
          <p:cNvPr id="8195" name="Rectangle 3"/>
          <p:cNvSpPr>
            <a:spLocks noGrp="1" noChangeArrowheads="1"/>
          </p:cNvSpPr>
          <p:nvPr>
            <p:ph type="body" idx="1"/>
          </p:nvPr>
        </p:nvSpPr>
        <p:spPr>
          <a:xfrm>
            <a:off x="457200" y="2400300"/>
            <a:ext cx="8229600" cy="3886200"/>
          </a:xfrm>
        </p:spPr>
        <p:txBody>
          <a:bodyPr/>
          <a:lstStyle/>
          <a:p>
            <a:pPr algn="l" rtl="0" eaLnBrk="1" hangingPunct="1"/>
            <a:r>
              <a:rPr lang="en-US" altLang="en-US" dirty="0"/>
              <a:t>Medical Sciences</a:t>
            </a:r>
          </a:p>
          <a:p>
            <a:pPr lvl="1" algn="l" rtl="0" eaLnBrk="1" hangingPunct="1"/>
            <a:r>
              <a:rPr lang="en-US" altLang="en-US" dirty="0"/>
              <a:t>Medline</a:t>
            </a:r>
          </a:p>
          <a:p>
            <a:pPr lvl="1" algn="l" rtl="0" eaLnBrk="1" hangingPunct="1"/>
            <a:r>
              <a:rPr lang="en-GB" altLang="en-US" dirty="0" err="1"/>
              <a:t>Embase</a:t>
            </a:r>
            <a:endParaRPr lang="en-GB" altLang="en-US" dirty="0"/>
          </a:p>
          <a:p>
            <a:pPr lvl="1" algn="l" rtl="0" eaLnBrk="1" hangingPunct="1">
              <a:buFont typeface="Wingdings" panose="05000000000000000000" pitchFamily="2" charset="2"/>
              <a:buNone/>
            </a:pPr>
            <a:endParaRPr lang="en-US" altLang="en-US" dirty="0"/>
          </a:p>
          <a:p>
            <a:pPr algn="l" rtl="0" eaLnBrk="1" hangingPunct="1"/>
            <a:r>
              <a:rPr lang="en-GB" altLang="en-US" dirty="0"/>
              <a:t>All Sciences</a:t>
            </a:r>
            <a:endParaRPr lang="en-US" altLang="en-US" dirty="0"/>
          </a:p>
          <a:p>
            <a:pPr lvl="1" algn="l" rtl="0" eaLnBrk="1" hangingPunct="1"/>
            <a:r>
              <a:rPr lang="en-US" altLang="en-US" dirty="0"/>
              <a:t>Scopus</a:t>
            </a:r>
          </a:p>
          <a:p>
            <a:pPr lvl="1" algn="l" rtl="0" eaLnBrk="1" hangingPunct="1"/>
            <a:r>
              <a:rPr lang="en-US" altLang="en-US" dirty="0"/>
              <a:t>Web of Science</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115616" cy="1052736"/>
          </a:xfrm>
          <a:prstGeom prst="rect">
            <a:avLst/>
          </a:prstGeom>
        </p:spPr>
      </p:pic>
    </p:spTree>
    <p:extLst>
      <p:ext uri="{BB962C8B-B14F-4D97-AF65-F5344CB8AC3E}">
        <p14:creationId xmlns:p14="http://schemas.microsoft.com/office/powerpoint/2010/main" val="1420691129"/>
      </p:ext>
    </p:extLst>
  </p:cSld>
  <p:clrMapOvr>
    <a:masterClrMapping/>
  </p:clrMapOvr>
  <p:transition spd="med">
    <p:wheel spokes="8"/>
    <p:sndAc>
      <p:stSnd>
        <p:snd r:embed="rId3" name="camera.wav"/>
      </p:stSnd>
    </p:sndAc>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normAutofit/>
          </a:bodyPr>
          <a:lstStyle/>
          <a:p>
            <a:pPr algn="ctr"/>
            <a:r>
              <a:rPr lang="en-US" sz="3600" b="1" dirty="0">
                <a:cs typeface="B Nazanin" pitchFamily="2" charset="-78"/>
              </a:rPr>
              <a:t>Drug Information</a:t>
            </a:r>
            <a:endParaRPr lang="en-US" sz="3600" dirty="0"/>
          </a:p>
        </p:txBody>
      </p:sp>
      <p:pic>
        <p:nvPicPr>
          <p:cNvPr id="4"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988840"/>
            <a:ext cx="5508104" cy="4752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5724128" y="2420888"/>
            <a:ext cx="3024336" cy="2031325"/>
          </a:xfrm>
          <a:prstGeom prst="rect">
            <a:avLst/>
          </a:prstGeom>
        </p:spPr>
        <p:txBody>
          <a:bodyPr wrap="square">
            <a:spAutoFit/>
          </a:bodyPr>
          <a:lstStyle/>
          <a:p>
            <a:pPr marL="342900" indent="-342900">
              <a:buFont typeface="+mj-lt"/>
              <a:buAutoNum type="arabicPeriod"/>
            </a:pPr>
            <a:r>
              <a:rPr lang="fa-IR" b="1" dirty="0">
                <a:cs typeface="B Nazanin" pitchFamily="2" charset="-78"/>
              </a:rPr>
              <a:t>اطلاعات عمومی دارویی </a:t>
            </a:r>
          </a:p>
          <a:p>
            <a:pPr marL="342900" indent="-342900">
              <a:buFont typeface="+mj-lt"/>
              <a:buAutoNum type="arabicPeriod"/>
            </a:pPr>
            <a:r>
              <a:rPr lang="fa-IR" b="1" dirty="0">
                <a:cs typeface="B Nazanin" pitchFamily="2" charset="-78"/>
              </a:rPr>
              <a:t>اطلاعات دارویی بیمار </a:t>
            </a:r>
          </a:p>
          <a:p>
            <a:pPr marL="342900" indent="-342900">
              <a:buFont typeface="+mj-lt"/>
              <a:buAutoNum type="arabicPeriod"/>
            </a:pPr>
            <a:r>
              <a:rPr lang="fa-IR" b="1" dirty="0">
                <a:cs typeface="B Nazanin" pitchFamily="2" charset="-78"/>
              </a:rPr>
              <a:t>آخرین یافته های دارو درمانی </a:t>
            </a:r>
          </a:p>
          <a:p>
            <a:pPr marL="342900" indent="-342900">
              <a:buFont typeface="+mj-lt"/>
              <a:buAutoNum type="arabicPeriod"/>
            </a:pPr>
            <a:r>
              <a:rPr lang="fa-IR" b="1" dirty="0">
                <a:cs typeface="B Nazanin" pitchFamily="2" charset="-78"/>
              </a:rPr>
              <a:t>اطلاعات بین المللی دارویی </a:t>
            </a:r>
          </a:p>
          <a:p>
            <a:pPr marL="342900" indent="-342900">
              <a:buFont typeface="+mj-lt"/>
              <a:buAutoNum type="arabicPeriod"/>
            </a:pPr>
            <a:r>
              <a:rPr lang="fa-IR" b="1" dirty="0">
                <a:cs typeface="B Nazanin" pitchFamily="2" charset="-78"/>
              </a:rPr>
              <a:t> اطلاعات دارویی کودکان </a:t>
            </a:r>
          </a:p>
          <a:p>
            <a:pPr marL="342900" indent="-342900">
              <a:buFont typeface="+mj-lt"/>
              <a:buAutoNum type="arabicPeriod"/>
            </a:pPr>
            <a:r>
              <a:rPr lang="fa-IR" b="1" dirty="0">
                <a:cs typeface="B Nazanin" pitchFamily="2" charset="-78"/>
              </a:rPr>
              <a:t> آموزش بیمار</a:t>
            </a:r>
          </a:p>
          <a:p>
            <a:endParaRPr lang="fa-IR" dirty="0">
              <a:cs typeface="B Nazanin" pitchFamily="2" charset="-78"/>
            </a:endParaRPr>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115616" cy="1052736"/>
          </a:xfrm>
          <a:prstGeom prst="rect">
            <a:avLst/>
          </a:prstGeom>
        </p:spPr>
      </p:pic>
    </p:spTree>
    <p:extLst>
      <p:ext uri="{BB962C8B-B14F-4D97-AF65-F5344CB8AC3E}">
        <p14:creationId xmlns:p14="http://schemas.microsoft.com/office/powerpoint/2010/main" val="3025892004"/>
      </p:ext>
    </p:extLst>
  </p:cSld>
  <p:clrMapOvr>
    <a:masterClrMapping/>
  </p:clrMapOvr>
  <p:transition spd="med">
    <p:wheel spokes="8"/>
    <p:sndAc>
      <p:stSnd>
        <p:snd r:embed="rId2" name="camera.wav"/>
      </p:st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normAutofit/>
          </a:bodyPr>
          <a:lstStyle/>
          <a:p>
            <a:pPr algn="ctr"/>
            <a:r>
              <a:rPr lang="en-US" sz="3600" b="1" dirty="0">
                <a:cs typeface="B Nazanin" pitchFamily="2" charset="-78"/>
              </a:rPr>
              <a:t>Drug Information</a:t>
            </a:r>
            <a:endParaRPr lang="en-US" sz="36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052736"/>
          </a:xfrm>
          <a:prstGeom prst="rect">
            <a:avLst/>
          </a:prstGeom>
        </p:spPr>
      </p:pic>
      <p:pic>
        <p:nvPicPr>
          <p:cNvPr id="8" name="Content Placeholder 7"/>
          <p:cNvPicPr>
            <a:picLocks noGrp="1" noChangeAspect="1"/>
          </p:cNvPicPr>
          <p:nvPr>
            <p:ph idx="1"/>
          </p:nvPr>
        </p:nvPicPr>
        <p:blipFill>
          <a:blip r:embed="rId4"/>
          <a:stretch>
            <a:fillRect/>
          </a:stretch>
        </p:blipFill>
        <p:spPr>
          <a:xfrm>
            <a:off x="0" y="1935163"/>
            <a:ext cx="9144000" cy="4922837"/>
          </a:xfrm>
          <a:prstGeom prst="rect">
            <a:avLst/>
          </a:prstGeom>
        </p:spPr>
      </p:pic>
    </p:spTree>
    <p:extLst>
      <p:ext uri="{BB962C8B-B14F-4D97-AF65-F5344CB8AC3E}">
        <p14:creationId xmlns:p14="http://schemas.microsoft.com/office/powerpoint/2010/main" val="1483135043"/>
      </p:ext>
    </p:extLst>
  </p:cSld>
  <p:clrMapOvr>
    <a:masterClrMapping/>
  </p:clrMapOvr>
  <p:transition spd="med">
    <p:wheel spokes="8"/>
    <p:sndAc>
      <p:stSnd>
        <p:snd r:embed="rId2" name="camera.wav"/>
      </p:stSnd>
    </p:sndAc>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normAutofit/>
          </a:bodyPr>
          <a:lstStyle/>
          <a:p>
            <a:pPr algn="ctr"/>
            <a:r>
              <a:rPr lang="en-US" sz="3600" b="1" dirty="0">
                <a:cs typeface="B Nazanin" pitchFamily="2" charset="-78"/>
              </a:rPr>
              <a:t>Drug Information</a:t>
            </a:r>
            <a:endParaRPr lang="en-US" sz="3600" dirty="0"/>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052736"/>
          </a:xfrm>
          <a:prstGeom prst="rect">
            <a:avLst/>
          </a:prstGeom>
        </p:spPr>
      </p:pic>
      <p:pic>
        <p:nvPicPr>
          <p:cNvPr id="4" name="Content Placeholder 3"/>
          <p:cNvPicPr>
            <a:picLocks noGrp="1" noChangeAspect="1"/>
          </p:cNvPicPr>
          <p:nvPr>
            <p:ph idx="1"/>
          </p:nvPr>
        </p:nvPicPr>
        <p:blipFill>
          <a:blip r:embed="rId4"/>
          <a:stretch>
            <a:fillRect/>
          </a:stretch>
        </p:blipFill>
        <p:spPr>
          <a:xfrm>
            <a:off x="0" y="1991891"/>
            <a:ext cx="9144000" cy="4866109"/>
          </a:xfrm>
          <a:prstGeom prst="rect">
            <a:avLst/>
          </a:prstGeom>
        </p:spPr>
      </p:pic>
    </p:spTree>
    <p:extLst>
      <p:ext uri="{BB962C8B-B14F-4D97-AF65-F5344CB8AC3E}">
        <p14:creationId xmlns:p14="http://schemas.microsoft.com/office/powerpoint/2010/main" val="1199899915"/>
      </p:ext>
    </p:extLst>
  </p:cSld>
  <p:clrMapOvr>
    <a:masterClrMapping/>
  </p:clrMapOvr>
  <p:transition spd="med">
    <p:wheel spokes="8"/>
    <p:sndAc>
      <p:stSnd>
        <p:snd r:embed="rId2" name="camera.wav"/>
      </p:stSnd>
    </p:sndAc>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052736"/>
          </a:xfrm>
          <a:prstGeom prst="rect">
            <a:avLst/>
          </a:prstGeom>
        </p:spPr>
      </p:pic>
      <p:sp>
        <p:nvSpPr>
          <p:cNvPr id="3" name="Title 2"/>
          <p:cNvSpPr>
            <a:spLocks noGrp="1"/>
          </p:cNvSpPr>
          <p:nvPr>
            <p:ph type="title"/>
          </p:nvPr>
        </p:nvSpPr>
        <p:spPr>
          <a:xfrm>
            <a:off x="457200" y="704088"/>
            <a:ext cx="8229600" cy="636680"/>
          </a:xfrm>
        </p:spPr>
        <p:txBody>
          <a:bodyPr>
            <a:normAutofit/>
          </a:bodyPr>
          <a:lstStyle/>
          <a:p>
            <a:pPr algn="ctr"/>
            <a:r>
              <a:rPr lang="en-US" sz="3600" b="1" dirty="0">
                <a:cs typeface="B Nazanin" pitchFamily="2" charset="-78"/>
              </a:rPr>
              <a:t>Patient  Education</a:t>
            </a:r>
          </a:p>
        </p:txBody>
      </p:sp>
      <p:sp>
        <p:nvSpPr>
          <p:cNvPr id="5" name="Content Placeholder 4"/>
          <p:cNvSpPr>
            <a:spLocks noGrp="1"/>
          </p:cNvSpPr>
          <p:nvPr>
            <p:ph idx="1"/>
          </p:nvPr>
        </p:nvSpPr>
        <p:spPr>
          <a:xfrm>
            <a:off x="0" y="1916832"/>
            <a:ext cx="8820472" cy="4941168"/>
          </a:xfrm>
        </p:spPr>
        <p:txBody>
          <a:bodyPr>
            <a:normAutofit/>
          </a:bodyPr>
          <a:lstStyle/>
          <a:p>
            <a:pPr marL="0" indent="0" algn="just">
              <a:buNone/>
            </a:pPr>
            <a:r>
              <a:rPr lang="en-US" sz="2400" dirty="0" err="1">
                <a:cs typeface="B Nazanin" pitchFamily="2" charset="-78"/>
              </a:rPr>
              <a:t>UpToDate</a:t>
            </a:r>
            <a:r>
              <a:rPr lang="en-US" sz="2400" dirty="0">
                <a:cs typeface="B Nazanin" pitchFamily="2" charset="-78"/>
              </a:rPr>
              <a:t> </a:t>
            </a:r>
            <a:r>
              <a:rPr lang="fa-IR" sz="2400" dirty="0">
                <a:cs typeface="B Nazanin" pitchFamily="2" charset="-78"/>
              </a:rPr>
              <a:t>صدها موضوع آموزشی را برای بیماران فراهم آورده است و دقیق ترین و جدیدترین مطالب در اختیار بیماران قرار می گیرد. این اطلاعات مربوط به شایع ترین بیماریها بوده و به جنبه هایی از بیماری مانند ریسک فاکتورها، علل بیماری، روش های تشخیص، اقدامات پیشگیرانه، اختلالات و درمان های پیشنهادی اشاره می کند.</a:t>
            </a:r>
          </a:p>
          <a:p>
            <a:pPr marL="0" indent="0" algn="just">
              <a:buNone/>
            </a:pPr>
            <a:r>
              <a:rPr lang="fa-IR" sz="2400" dirty="0">
                <a:cs typeface="B Nazanin" pitchFamily="2" charset="-78"/>
              </a:rPr>
              <a:t>اطلاعات ارائه شده در این قسمت تنها برای آموزش و آگاهی بیماران و خانواده های آنها می باشد و برای سایر گروه های خوانندگان مناسب نیست.</a:t>
            </a:r>
            <a:endParaRPr lang="en-US" sz="2400" dirty="0">
              <a:cs typeface="B Nazanin" pitchFamily="2" charset="-78"/>
            </a:endParaRPr>
          </a:p>
        </p:txBody>
      </p:sp>
    </p:spTree>
    <p:extLst>
      <p:ext uri="{BB962C8B-B14F-4D97-AF65-F5344CB8AC3E}">
        <p14:creationId xmlns:p14="http://schemas.microsoft.com/office/powerpoint/2010/main" val="1152178881"/>
      </p:ext>
    </p:extLst>
  </p:cSld>
  <p:clrMapOvr>
    <a:masterClrMapping/>
  </p:clrMapOvr>
  <p:transition spd="med">
    <p:wheel spokes="8"/>
    <p:sndAc>
      <p:stSnd>
        <p:snd r:embed="rId2" name="camera.wav"/>
      </p:stSnd>
    </p:sndAc>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052736"/>
          </a:xfrm>
          <a:prstGeom prst="rect">
            <a:avLst/>
          </a:prstGeom>
        </p:spPr>
      </p:pic>
      <p:pic>
        <p:nvPicPr>
          <p:cNvPr id="5" name="Picture 3"/>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1268760"/>
            <a:ext cx="9144000" cy="558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7216800"/>
      </p:ext>
    </p:extLst>
  </p:cSld>
  <p:clrMapOvr>
    <a:masterClrMapping/>
  </p:clrMapOvr>
  <p:transition spd="med">
    <p:wheel spokes="8"/>
    <p:sndAc>
      <p:stSnd>
        <p:snd r:embed="rId2" name="camera.wav"/>
      </p:stSnd>
    </p:sndAc>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052736"/>
          </a:xfrm>
          <a:prstGeom prst="rect">
            <a:avLst/>
          </a:prstGeom>
        </p:spPr>
      </p:pic>
      <p:sp>
        <p:nvSpPr>
          <p:cNvPr id="3" name="Title 2"/>
          <p:cNvSpPr>
            <a:spLocks noGrp="1"/>
          </p:cNvSpPr>
          <p:nvPr>
            <p:ph type="title"/>
          </p:nvPr>
        </p:nvSpPr>
        <p:spPr>
          <a:xfrm>
            <a:off x="0" y="1534468"/>
            <a:ext cx="8748464" cy="5301208"/>
          </a:xfrm>
        </p:spPr>
        <p:txBody>
          <a:bodyPr>
            <a:normAutofit/>
          </a:bodyPr>
          <a:lstStyle/>
          <a:p>
            <a:pPr marL="0" indent="0" algn="just"/>
            <a:r>
              <a:rPr lang="fa-IR" sz="2400" dirty="0">
                <a:solidFill>
                  <a:prstClr val="black"/>
                </a:solidFill>
                <a:cs typeface="B Nazanin" pitchFamily="2" charset="-78"/>
              </a:rPr>
              <a:t>این بخش جهت پاسخگویی به نیازهایی اطلاعاتی بیماران می باشد. شامل دو سطح</a:t>
            </a:r>
            <a:r>
              <a:rPr lang="en-US" sz="2400" dirty="0">
                <a:solidFill>
                  <a:prstClr val="black"/>
                </a:solidFill>
                <a:cs typeface="B Nazanin" pitchFamily="2" charset="-78"/>
              </a:rPr>
              <a:t>  </a:t>
            </a:r>
            <a:r>
              <a:rPr lang="fa-IR" sz="2400" dirty="0">
                <a:solidFill>
                  <a:prstClr val="black"/>
                </a:solidFill>
                <a:cs typeface="B Nazanin" pitchFamily="2" charset="-78"/>
              </a:rPr>
              <a:t>است:</a:t>
            </a:r>
            <a:br>
              <a:rPr lang="fa-IR" sz="2400" dirty="0">
                <a:solidFill>
                  <a:prstClr val="black"/>
                </a:solidFill>
                <a:cs typeface="B Nazanin" pitchFamily="2" charset="-78"/>
              </a:rPr>
            </a:br>
            <a:r>
              <a:rPr lang="fa-IR" sz="2400" dirty="0">
                <a:solidFill>
                  <a:prstClr val="black"/>
                </a:solidFill>
                <a:cs typeface="B Nazanin" pitchFamily="2" charset="-78"/>
              </a:rPr>
              <a:t>1 . سطح مقدماتی :</a:t>
            </a:r>
            <a:r>
              <a:rPr lang="en-US" sz="2400" dirty="0">
                <a:solidFill>
                  <a:prstClr val="black"/>
                </a:solidFill>
                <a:cs typeface="B Nazanin" pitchFamily="2" charset="-78"/>
              </a:rPr>
              <a:t>the basics) </a:t>
            </a:r>
            <a:r>
              <a:rPr lang="fa-IR" sz="2400" dirty="0">
                <a:solidFill>
                  <a:prstClr val="black"/>
                </a:solidFill>
                <a:cs typeface="B Nazanin" pitchFamily="2" charset="-78"/>
              </a:rPr>
              <a:t> ) شامل مطالب کوتاه و به زبان ساده ، پاسخگوی 4 تا 5 سوال مهم افراد در خصوص یک مشکل پزشکی می باشد(1 تا 3 صفحه). این مطالب برای افرادی که می خواهند دیدی کلی نسبت به موضوع داشته باشند گزینه مناسبی خواهد بود.</a:t>
            </a:r>
            <a:br>
              <a:rPr lang="fa-IR" sz="2400" dirty="0">
                <a:solidFill>
                  <a:prstClr val="black"/>
                </a:solidFill>
                <a:cs typeface="B Nazanin" pitchFamily="2" charset="-78"/>
              </a:rPr>
            </a:br>
            <a:br>
              <a:rPr lang="fa-IR" sz="2400" dirty="0">
                <a:solidFill>
                  <a:prstClr val="black"/>
                </a:solidFill>
                <a:cs typeface="B Nazanin" pitchFamily="2" charset="-78"/>
              </a:rPr>
            </a:br>
            <a:r>
              <a:rPr lang="fa-IR" sz="2400" dirty="0">
                <a:solidFill>
                  <a:prstClr val="black"/>
                </a:solidFill>
                <a:cs typeface="B Nazanin" pitchFamily="2" charset="-78"/>
              </a:rPr>
              <a:t> 2 . سطح پیشرفته :</a:t>
            </a:r>
            <a:r>
              <a:rPr lang="en-US" sz="2400" dirty="0">
                <a:solidFill>
                  <a:prstClr val="black"/>
                </a:solidFill>
                <a:cs typeface="B Nazanin" pitchFamily="2" charset="-78"/>
              </a:rPr>
              <a:t>(beyond the basics) </a:t>
            </a:r>
            <a:r>
              <a:rPr lang="fa-IR" sz="2400" dirty="0">
                <a:solidFill>
                  <a:prstClr val="black"/>
                </a:solidFill>
                <a:cs typeface="B Nazanin" pitchFamily="2" charset="-78"/>
              </a:rPr>
              <a:t> این سطح طولانی تر و مفصل تر از سطح مقدماتی می باشد(5 تا 10 صفحه) و برای افرادی که می خواهند اطلاعات جزئی بیشتری دریافت کنند و با برخی اصطلاحات فنی پزشکی آشنایی دارند مناسب است.</a:t>
            </a:r>
            <a:br>
              <a:rPr lang="fa-IR" sz="2400" dirty="0">
                <a:solidFill>
                  <a:prstClr val="black"/>
                </a:solidFill>
                <a:cs typeface="B Nazanin" pitchFamily="2" charset="-78"/>
              </a:rPr>
            </a:br>
            <a:br>
              <a:rPr lang="fa-IR" sz="2400" dirty="0">
                <a:solidFill>
                  <a:prstClr val="black"/>
                </a:solidFill>
                <a:cs typeface="B Nazanin" pitchFamily="2" charset="-78"/>
              </a:rPr>
            </a:br>
            <a:br>
              <a:rPr lang="fa-IR" sz="2400" dirty="0">
                <a:solidFill>
                  <a:prstClr val="black"/>
                </a:solidFill>
                <a:cs typeface="B Nazanin" pitchFamily="2" charset="-78"/>
              </a:rPr>
            </a:br>
            <a:br>
              <a:rPr lang="fa-IR" sz="2400" dirty="0">
                <a:solidFill>
                  <a:prstClr val="black"/>
                </a:solidFill>
                <a:cs typeface="B Nazanin" pitchFamily="2" charset="-78"/>
              </a:rPr>
            </a:br>
            <a:br>
              <a:rPr lang="fa-IR" sz="2400" dirty="0">
                <a:solidFill>
                  <a:prstClr val="black"/>
                </a:solidFill>
                <a:cs typeface="B Nazanin" pitchFamily="2" charset="-78"/>
              </a:rPr>
            </a:br>
            <a:br>
              <a:rPr lang="en-US" sz="1400" dirty="0">
                <a:solidFill>
                  <a:srgbClr val="04617B"/>
                </a:solidFill>
                <a:cs typeface="B Nazanin" pitchFamily="2" charset="-78"/>
              </a:rPr>
            </a:br>
            <a:endParaRPr lang="en-US" sz="1600" dirty="0">
              <a:solidFill>
                <a:schemeClr val="tx1"/>
              </a:solidFill>
              <a:cs typeface="B Nazanin" pitchFamily="2" charset="-78"/>
            </a:endParaRPr>
          </a:p>
        </p:txBody>
      </p:sp>
    </p:spTree>
    <p:extLst>
      <p:ext uri="{BB962C8B-B14F-4D97-AF65-F5344CB8AC3E}">
        <p14:creationId xmlns:p14="http://schemas.microsoft.com/office/powerpoint/2010/main" val="933433489"/>
      </p:ext>
    </p:extLst>
  </p:cSld>
  <p:clrMapOvr>
    <a:masterClrMapping/>
  </p:clrMapOvr>
  <p:transition spd="med">
    <p:wheel spokes="8"/>
    <p:sndAc>
      <p:stSnd>
        <p:snd r:embed="rId2" name="camera.wav"/>
      </p:stSnd>
    </p:sndAc>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052736"/>
          </a:xfrm>
          <a:prstGeom prst="rect">
            <a:avLst/>
          </a:prstGeom>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268760"/>
            <a:ext cx="9144000" cy="5589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74913380"/>
      </p:ext>
    </p:extLst>
  </p:cSld>
  <p:clrMapOvr>
    <a:masterClrMapping/>
  </p:clrMapOvr>
  <p:transition spd="med">
    <p:wheel spokes="8"/>
    <p:sndAc>
      <p:stSnd>
        <p:snd r:embed="rId2" name="camera.wav"/>
      </p:stSnd>
    </p:sndAc>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052736"/>
          </a:xfrm>
          <a:prstGeom prst="rect">
            <a:avLst/>
          </a:prstGeom>
        </p:spPr>
      </p:pic>
      <p:pic>
        <p:nvPicPr>
          <p:cNvPr id="12" name="Content Placeholder 11"/>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0" y="1268761"/>
            <a:ext cx="9144000" cy="5589240"/>
          </a:xfrm>
        </p:spPr>
      </p:pic>
    </p:spTree>
    <p:extLst>
      <p:ext uri="{BB962C8B-B14F-4D97-AF65-F5344CB8AC3E}">
        <p14:creationId xmlns:p14="http://schemas.microsoft.com/office/powerpoint/2010/main" val="2749766154"/>
      </p:ext>
    </p:extLst>
  </p:cSld>
  <p:clrMapOvr>
    <a:masterClrMapping/>
  </p:clrMapOvr>
  <p:transition spd="med">
    <p:wheel spokes="8"/>
    <p:sndAc>
      <p:stSnd>
        <p:snd r:embed="rId2" name="camera.wav"/>
      </p:stSnd>
    </p:sndAc>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052736"/>
          </a:xfrm>
          <a:prstGeom prst="rect">
            <a:avLst/>
          </a:prstGeom>
        </p:spPr>
      </p:pic>
      <p:sp>
        <p:nvSpPr>
          <p:cNvPr id="3" name="Title 2"/>
          <p:cNvSpPr>
            <a:spLocks noGrp="1"/>
          </p:cNvSpPr>
          <p:nvPr>
            <p:ph type="title"/>
          </p:nvPr>
        </p:nvSpPr>
        <p:spPr>
          <a:xfrm>
            <a:off x="526275" y="526368"/>
            <a:ext cx="8229600" cy="1390464"/>
          </a:xfrm>
        </p:spPr>
        <p:txBody>
          <a:bodyPr>
            <a:normAutofit fontScale="90000"/>
          </a:bodyPr>
          <a:lstStyle/>
          <a:p>
            <a:pPr algn="ctr"/>
            <a:br>
              <a:rPr lang="fa-IR" sz="1600" dirty="0">
                <a:solidFill>
                  <a:srgbClr val="FF0066"/>
                </a:solidFill>
              </a:rPr>
            </a:br>
            <a:br>
              <a:rPr lang="fa-IR" sz="1600" dirty="0">
                <a:solidFill>
                  <a:srgbClr val="FF0066"/>
                </a:solidFill>
              </a:rPr>
            </a:br>
            <a:br>
              <a:rPr lang="fa-IR" sz="1600" dirty="0">
                <a:solidFill>
                  <a:srgbClr val="FF0066"/>
                </a:solidFill>
              </a:rPr>
            </a:br>
            <a:br>
              <a:rPr lang="fa-IR" sz="1600" dirty="0">
                <a:solidFill>
                  <a:srgbClr val="FF0066"/>
                </a:solidFill>
              </a:rPr>
            </a:br>
            <a:br>
              <a:rPr lang="fa-IR" sz="1600" dirty="0">
                <a:solidFill>
                  <a:srgbClr val="FF0066"/>
                </a:solidFill>
              </a:rPr>
            </a:br>
            <a:br>
              <a:rPr lang="fa-IR" sz="1600" dirty="0">
                <a:solidFill>
                  <a:srgbClr val="FF0066"/>
                </a:solidFill>
              </a:rPr>
            </a:br>
            <a:br>
              <a:rPr lang="fa-IR" sz="1600" dirty="0">
                <a:solidFill>
                  <a:srgbClr val="FF0066"/>
                </a:solidFill>
              </a:rPr>
            </a:br>
            <a:br>
              <a:rPr lang="fa-IR" sz="1600" dirty="0">
                <a:solidFill>
                  <a:srgbClr val="FF0066"/>
                </a:solidFill>
              </a:rPr>
            </a:br>
            <a:br>
              <a:rPr lang="fa-IR" sz="1600" dirty="0">
                <a:solidFill>
                  <a:srgbClr val="FF0066"/>
                </a:solidFill>
              </a:rPr>
            </a:br>
            <a:r>
              <a:rPr lang="en-US" sz="4000" b="1" dirty="0"/>
              <a:t>Topics by Specialty</a:t>
            </a:r>
            <a:br>
              <a:rPr lang="fa-IR" sz="4400" dirty="0">
                <a:latin typeface="2  Titr"/>
              </a:rPr>
            </a:br>
            <a:endParaRPr lang="en-US" sz="4000" b="1" dirty="0">
              <a:latin typeface="2  Titr"/>
              <a:cs typeface="B Titr" pitchFamily="2" charset="-78"/>
            </a:endParaRPr>
          </a:p>
        </p:txBody>
      </p:sp>
      <p:sp>
        <p:nvSpPr>
          <p:cNvPr id="5" name="Content Placeholder 4"/>
          <p:cNvSpPr>
            <a:spLocks noGrp="1"/>
          </p:cNvSpPr>
          <p:nvPr>
            <p:ph idx="1"/>
          </p:nvPr>
        </p:nvSpPr>
        <p:spPr>
          <a:xfrm>
            <a:off x="557808" y="1916832"/>
            <a:ext cx="8118648" cy="4407768"/>
          </a:xfrm>
        </p:spPr>
        <p:txBody>
          <a:bodyPr/>
          <a:lstStyle/>
          <a:p>
            <a:pPr marL="0" indent="0">
              <a:buNone/>
            </a:pPr>
            <a:endParaRPr lang="en-US" dirty="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96" y="1916832"/>
            <a:ext cx="9108504" cy="494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6615382"/>
      </p:ext>
    </p:extLst>
  </p:cSld>
  <p:clrMapOvr>
    <a:masterClrMapping/>
  </p:clrMapOvr>
  <p:transition spd="med">
    <p:wheel spokes="8"/>
    <p:sndAc>
      <p:stSnd>
        <p:snd r:embed="rId2" name="camera.wav"/>
      </p:stSnd>
    </p:sndAc>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24" y="0"/>
            <a:ext cx="1115616" cy="1052736"/>
          </a:xfrm>
          <a:prstGeom prst="rect">
            <a:avLst/>
          </a:prstGeom>
        </p:spPr>
      </p:pic>
      <p:sp>
        <p:nvSpPr>
          <p:cNvPr id="3" name="Title 2"/>
          <p:cNvSpPr>
            <a:spLocks noGrp="1"/>
          </p:cNvSpPr>
          <p:nvPr>
            <p:ph type="title"/>
          </p:nvPr>
        </p:nvSpPr>
        <p:spPr>
          <a:xfrm>
            <a:off x="683568" y="332656"/>
            <a:ext cx="8229600" cy="1224136"/>
          </a:xfrm>
        </p:spPr>
        <p:txBody>
          <a:bodyPr>
            <a:normAutofit/>
          </a:bodyPr>
          <a:lstStyle/>
          <a:p>
            <a:pPr algn="ctr"/>
            <a:r>
              <a:rPr lang="en-US" sz="3600" b="1" dirty="0"/>
              <a:t>Authors  and Editors</a:t>
            </a:r>
            <a:endParaRPr lang="en-US" sz="3600" b="1" dirty="0">
              <a:solidFill>
                <a:srgbClr val="FF0066"/>
              </a:solidFill>
            </a:endParaRPr>
          </a:p>
        </p:txBody>
      </p:sp>
      <p:sp>
        <p:nvSpPr>
          <p:cNvPr id="5" name="Content Placeholder 4"/>
          <p:cNvSpPr>
            <a:spLocks noGrp="1"/>
          </p:cNvSpPr>
          <p:nvPr>
            <p:ph idx="1"/>
          </p:nvPr>
        </p:nvSpPr>
        <p:spPr>
          <a:xfrm>
            <a:off x="0" y="1700808"/>
            <a:ext cx="8913168" cy="5157192"/>
          </a:xfrm>
        </p:spPr>
        <p:txBody>
          <a:bodyPr>
            <a:noAutofit/>
          </a:bodyPr>
          <a:lstStyle/>
          <a:p>
            <a:r>
              <a:rPr lang="fa-IR" sz="2400" dirty="0">
                <a:cs typeface="B Nazanin" pitchFamily="2" charset="-78"/>
              </a:rPr>
              <a:t>هر مدخل و مقاله سه نویسنده و ویرایشگر دارد</a:t>
            </a:r>
          </a:p>
          <a:p>
            <a:r>
              <a:rPr lang="en-US" sz="2400" dirty="0">
                <a:cs typeface="B Nazanin" pitchFamily="2" charset="-78"/>
              </a:rPr>
              <a:t>Authors:</a:t>
            </a:r>
          </a:p>
          <a:p>
            <a:r>
              <a:rPr lang="en-US" sz="2400" dirty="0">
                <a:cs typeface="B Nazanin" pitchFamily="2" charset="-78"/>
              </a:rPr>
              <a:t>Section Editor:</a:t>
            </a:r>
          </a:p>
          <a:p>
            <a:r>
              <a:rPr lang="en-US" sz="2400" dirty="0">
                <a:cs typeface="B Nazanin" pitchFamily="2" charset="-78"/>
              </a:rPr>
              <a:t>Deputy Editor:</a:t>
            </a:r>
          </a:p>
          <a:p>
            <a:pPr marL="0" indent="0" algn="just">
              <a:buNone/>
            </a:pPr>
            <a:r>
              <a:rPr lang="fa-IR" sz="2400" dirty="0">
                <a:cs typeface="B Nazanin" pitchFamily="2" charset="-78"/>
              </a:rPr>
              <a:t>یک تحریریه اختصاصی</a:t>
            </a:r>
            <a:r>
              <a:rPr lang="fa-IR" sz="2400" b="1" dirty="0">
                <a:cs typeface="B Nazanin" pitchFamily="2" charset="-78"/>
              </a:rPr>
              <a:t>  </a:t>
            </a:r>
            <a:r>
              <a:rPr lang="fa-IR" sz="2400" dirty="0">
                <a:cs typeface="B Nazanin" pitchFamily="2" charset="-78"/>
              </a:rPr>
              <a:t>شامل تعداد زیادی از پزشکان و متخصصان از سراسر جهان که در حرفه  خود متخصص شناخته شده اند می باشند</a:t>
            </a:r>
            <a:r>
              <a:rPr lang="en-US" sz="2400" dirty="0">
                <a:cs typeface="B Nazanin" pitchFamily="2" charset="-78"/>
              </a:rPr>
              <a:t>.</a:t>
            </a:r>
            <a:r>
              <a:rPr lang="fa-IR" sz="2400" dirty="0">
                <a:cs typeface="B Nazanin" pitchFamily="2" charset="-78"/>
              </a:rPr>
              <a:t> این گروه کار خودرا با یک سوال بالینی ساختار یافته شروع می کنند و آخرین شواهد مربوط به موضوع را بررسی می کنند و در مرحله بعدی شواهد موجود در توصیه هایی كه پزشكان می توانند برای تشخیص و معالجه بیماران خود استفاده كنند را تجزیه تحلیل می كنند. </a:t>
            </a:r>
            <a:br>
              <a:rPr lang="en-US" sz="2400" dirty="0">
                <a:cs typeface="B Nazanin" pitchFamily="2" charset="-78"/>
              </a:rPr>
            </a:br>
            <a:r>
              <a:rPr lang="fa-IR" sz="2400" dirty="0">
                <a:cs typeface="B Nazanin" pitchFamily="2" charset="-78"/>
              </a:rPr>
              <a:t> این تیم توسط ده ها کمک ویرایشگر تمام وقت پشتیبانی می شود که در واقع پزشكانی كه به طور مداوم مطالب را در رشته های خود به روز می كنند و سطح نهایی بررسی همكاران را ارائه میدهند.</a:t>
            </a:r>
            <a:endParaRPr lang="en-US" sz="2400" dirty="0">
              <a:cs typeface="B Nazanin" pitchFamily="2" charset="-78"/>
            </a:endParaRPr>
          </a:p>
        </p:txBody>
      </p:sp>
    </p:spTree>
    <p:extLst>
      <p:ext uri="{BB962C8B-B14F-4D97-AF65-F5344CB8AC3E}">
        <p14:creationId xmlns:p14="http://schemas.microsoft.com/office/powerpoint/2010/main" val="1548914061"/>
      </p:ext>
    </p:extLst>
  </p:cSld>
  <p:clrMapOvr>
    <a:masterClrMapping/>
  </p:clrMapOvr>
  <p:transition spd="med">
    <p:wheel spokes="8"/>
    <p:sndAc>
      <p:stSnd>
        <p:snd r:embed="rId2" name="camera.wav"/>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1"/>
          </p:nvPr>
        </p:nvSpPr>
        <p:spPr>
          <a:xfrm>
            <a:off x="457200" y="2471738"/>
            <a:ext cx="8229600" cy="3886200"/>
          </a:xfrm>
        </p:spPr>
        <p:txBody>
          <a:bodyPr/>
          <a:lstStyle/>
          <a:p>
            <a:pPr algn="l" rtl="0" eaLnBrk="1" hangingPunct="1">
              <a:lnSpc>
                <a:spcPct val="90000"/>
              </a:lnSpc>
            </a:pPr>
            <a:r>
              <a:rPr lang="en-US" altLang="en-US" dirty="0"/>
              <a:t>Biological Abstracts</a:t>
            </a:r>
          </a:p>
          <a:p>
            <a:pPr algn="l" rtl="0" eaLnBrk="1" hangingPunct="1">
              <a:lnSpc>
                <a:spcPct val="90000"/>
              </a:lnSpc>
            </a:pPr>
            <a:r>
              <a:rPr lang="en-GB" altLang="en-US" dirty="0"/>
              <a:t>International Pharmaceutical Abstract</a:t>
            </a:r>
          </a:p>
          <a:p>
            <a:pPr algn="l" rtl="0" eaLnBrk="1" hangingPunct="1">
              <a:lnSpc>
                <a:spcPct val="90000"/>
              </a:lnSpc>
            </a:pPr>
            <a:r>
              <a:rPr lang="en-GB" altLang="en-US" dirty="0" err="1"/>
              <a:t>PsychInfo</a:t>
            </a:r>
            <a:endParaRPr lang="en-US" altLang="en-US" dirty="0"/>
          </a:p>
          <a:p>
            <a:pPr algn="l" rtl="0" eaLnBrk="1" hangingPunct="1">
              <a:lnSpc>
                <a:spcPct val="90000"/>
              </a:lnSpc>
            </a:pPr>
            <a:r>
              <a:rPr lang="en-US" altLang="en-US" dirty="0"/>
              <a:t>CINAHL</a:t>
            </a:r>
          </a:p>
          <a:p>
            <a:pPr algn="l" rtl="0" eaLnBrk="1" hangingPunct="1">
              <a:lnSpc>
                <a:spcPct val="90000"/>
              </a:lnSpc>
            </a:pPr>
            <a:r>
              <a:rPr lang="en-US" altLang="en-US" dirty="0"/>
              <a:t>Chemical Abstracts</a:t>
            </a:r>
          </a:p>
          <a:p>
            <a:pPr algn="l" rtl="0" eaLnBrk="1" hangingPunct="1">
              <a:lnSpc>
                <a:spcPct val="90000"/>
              </a:lnSpc>
            </a:pPr>
            <a:r>
              <a:rPr lang="en-US" altLang="en-US" dirty="0"/>
              <a:t>Agricola</a:t>
            </a:r>
          </a:p>
          <a:p>
            <a:pPr algn="l" rtl="0" eaLnBrk="1" hangingPunct="1">
              <a:lnSpc>
                <a:spcPct val="90000"/>
              </a:lnSpc>
            </a:pPr>
            <a:r>
              <a:rPr lang="en-US" altLang="en-US" dirty="0" err="1"/>
              <a:t>Econlite</a:t>
            </a:r>
            <a:endParaRPr lang="en-US" altLang="en-US" dirty="0"/>
          </a:p>
        </p:txBody>
      </p:sp>
      <p:sp>
        <p:nvSpPr>
          <p:cNvPr id="10243" name="Rectangle 4"/>
          <p:cNvSpPr>
            <a:spLocks noGrp="1" noChangeArrowheads="1"/>
          </p:cNvSpPr>
          <p:nvPr>
            <p:ph type="title"/>
          </p:nvPr>
        </p:nvSpPr>
        <p:spPr>
          <a:xfrm>
            <a:off x="557808" y="1118729"/>
            <a:ext cx="8229600" cy="1143000"/>
          </a:xfrm>
        </p:spPr>
        <p:txBody>
          <a:bodyPr>
            <a:normAutofit fontScale="90000"/>
          </a:bodyPr>
          <a:lstStyle/>
          <a:p>
            <a:pPr eaLnBrk="1" hangingPunct="1"/>
            <a:r>
              <a:rPr lang="en-US" altLang="en-US" sz="4000">
                <a:solidFill>
                  <a:srgbClr val="FF0000"/>
                </a:solidFill>
              </a:rPr>
              <a:t>Specialized Databases</a:t>
            </a:r>
            <a:br>
              <a:rPr lang="en-US" altLang="en-US" sz="4000"/>
            </a:br>
            <a:r>
              <a:rPr lang="en-US" altLang="en-US" sz="4000"/>
              <a:t>(Subjects Specified Databases)</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115616" cy="908720"/>
          </a:xfrm>
          <a:prstGeom prst="rect">
            <a:avLst/>
          </a:prstGeom>
        </p:spPr>
      </p:pic>
    </p:spTree>
    <p:extLst>
      <p:ext uri="{BB962C8B-B14F-4D97-AF65-F5344CB8AC3E}">
        <p14:creationId xmlns:p14="http://schemas.microsoft.com/office/powerpoint/2010/main" val="1433765395"/>
      </p:ext>
    </p:extLst>
  </p:cSld>
  <p:clrMapOvr>
    <a:masterClrMapping/>
  </p:clrMapOvr>
  <p:transition spd="med">
    <p:wheel spokes="8"/>
    <p:sndAc>
      <p:stSnd>
        <p:snd r:embed="rId3" name="camera.wav"/>
      </p:stSnd>
    </p:sndAc>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724" y="0"/>
            <a:ext cx="1115616" cy="1052736"/>
          </a:xfrm>
          <a:prstGeom prst="rect">
            <a:avLst/>
          </a:prstGeom>
        </p:spPr>
      </p:pic>
      <p:sp>
        <p:nvSpPr>
          <p:cNvPr id="3" name="Title 2"/>
          <p:cNvSpPr>
            <a:spLocks noGrp="1"/>
          </p:cNvSpPr>
          <p:nvPr>
            <p:ph type="title"/>
          </p:nvPr>
        </p:nvSpPr>
        <p:spPr>
          <a:xfrm>
            <a:off x="683568" y="332656"/>
            <a:ext cx="8229600" cy="1224136"/>
          </a:xfrm>
        </p:spPr>
        <p:txBody>
          <a:bodyPr>
            <a:normAutofit/>
          </a:bodyPr>
          <a:lstStyle/>
          <a:p>
            <a:pPr algn="ctr"/>
            <a:r>
              <a:rPr lang="en-US" sz="3600" b="1" dirty="0"/>
              <a:t>Authors  and Editors</a:t>
            </a:r>
            <a:endParaRPr lang="en-US" sz="3600" b="1" dirty="0">
              <a:solidFill>
                <a:srgbClr val="FF0066"/>
              </a:solidFill>
            </a:endParaRPr>
          </a:p>
        </p:txBody>
      </p:sp>
      <p:sp>
        <p:nvSpPr>
          <p:cNvPr id="2" name="Content Placeholder 1"/>
          <p:cNvSpPr>
            <a:spLocks noGrp="1"/>
          </p:cNvSpPr>
          <p:nvPr>
            <p:ph idx="1"/>
          </p:nvPr>
        </p:nvSpPr>
        <p:spPr/>
        <p:txBody>
          <a:bodyPr/>
          <a:lstStyle/>
          <a:p>
            <a:endParaRPr lang="en-US" dirty="0"/>
          </a:p>
        </p:txBody>
      </p:sp>
      <p:pic>
        <p:nvPicPr>
          <p:cNvPr id="10" name="Picture 9"/>
          <p:cNvPicPr>
            <a:picLocks noChangeAspect="1"/>
          </p:cNvPicPr>
          <p:nvPr/>
        </p:nvPicPr>
        <p:blipFill>
          <a:blip r:embed="rId4"/>
          <a:stretch>
            <a:fillRect/>
          </a:stretch>
        </p:blipFill>
        <p:spPr>
          <a:xfrm>
            <a:off x="0" y="1872208"/>
            <a:ext cx="9144000" cy="5301208"/>
          </a:xfrm>
          <a:prstGeom prst="rect">
            <a:avLst/>
          </a:prstGeom>
        </p:spPr>
      </p:pic>
    </p:spTree>
    <p:extLst>
      <p:ext uri="{BB962C8B-B14F-4D97-AF65-F5344CB8AC3E}">
        <p14:creationId xmlns:p14="http://schemas.microsoft.com/office/powerpoint/2010/main" val="561739505"/>
      </p:ext>
    </p:extLst>
  </p:cSld>
  <p:clrMapOvr>
    <a:masterClrMapping/>
  </p:clrMapOvr>
  <p:transition spd="med">
    <p:wheel spokes="8"/>
    <p:sndAc>
      <p:stSnd>
        <p:snd r:embed="rId2" name="camera.wav"/>
      </p:stSnd>
    </p:sndAc>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normAutofit/>
          </a:bodyPr>
          <a:lstStyle/>
          <a:p>
            <a:pPr algn="ctr"/>
            <a:r>
              <a:rPr lang="fa-IR" sz="3600" b="1" dirty="0">
                <a:cs typeface="B Titr" panose="00000700000000000000" pitchFamily="2" charset="-78"/>
              </a:rPr>
              <a:t>ویژگی های گروه تحریریه </a:t>
            </a:r>
            <a:r>
              <a:rPr lang="en-US" sz="3600" b="1" dirty="0">
                <a:cs typeface="B Titr" panose="00000700000000000000" pitchFamily="2" charset="-78"/>
              </a:rPr>
              <a:t>Up To Date</a:t>
            </a:r>
          </a:p>
        </p:txBody>
      </p:sp>
      <p:sp>
        <p:nvSpPr>
          <p:cNvPr id="3" name="Content Placeholder 2"/>
          <p:cNvSpPr>
            <a:spLocks noGrp="1"/>
          </p:cNvSpPr>
          <p:nvPr>
            <p:ph idx="1"/>
          </p:nvPr>
        </p:nvSpPr>
        <p:spPr>
          <a:xfrm>
            <a:off x="457200" y="1916832"/>
            <a:ext cx="8229600" cy="4389120"/>
          </a:xfrm>
        </p:spPr>
        <p:txBody>
          <a:bodyPr>
            <a:normAutofit/>
          </a:bodyPr>
          <a:lstStyle/>
          <a:p>
            <a:r>
              <a:rPr lang="fa-IR" sz="2400" b="1" dirty="0">
                <a:cs typeface="B Nazanin" panose="00000400000000000000" pitchFamily="2" charset="-78"/>
              </a:rPr>
              <a:t>نویسندگان : 1- فعال بالینی </a:t>
            </a:r>
          </a:p>
          <a:p>
            <a:r>
              <a:rPr lang="fa-IR" sz="2400" b="1" dirty="0">
                <a:cs typeface="B Nazanin" panose="00000400000000000000" pitchFamily="2" charset="-78"/>
              </a:rPr>
              <a:t>       </a:t>
            </a:r>
            <a:r>
              <a:rPr lang="en-US" sz="2400" b="1" dirty="0">
                <a:cs typeface="B Nazanin" panose="00000400000000000000" pitchFamily="2" charset="-78"/>
              </a:rPr>
              <a:t>      </a:t>
            </a:r>
            <a:r>
              <a:rPr lang="fa-IR" sz="2400" b="1" dirty="0">
                <a:cs typeface="B Nazanin" panose="00000400000000000000" pitchFamily="2" charset="-78"/>
              </a:rPr>
              <a:t>       2- پزشکان متخصصان موضوعی مشهور جهان </a:t>
            </a:r>
          </a:p>
          <a:p>
            <a:r>
              <a:rPr lang="fa-IR" sz="2400" b="1" dirty="0">
                <a:cs typeface="B Nazanin" panose="00000400000000000000" pitchFamily="2" charset="-78"/>
              </a:rPr>
              <a:t>      </a:t>
            </a:r>
            <a:r>
              <a:rPr lang="en-US" sz="2400" b="1" dirty="0">
                <a:cs typeface="B Nazanin" panose="00000400000000000000" pitchFamily="2" charset="-78"/>
              </a:rPr>
              <a:t>      </a:t>
            </a:r>
            <a:r>
              <a:rPr lang="fa-IR" sz="2400" b="1" dirty="0">
                <a:cs typeface="B Nazanin" panose="00000400000000000000" pitchFamily="2" charset="-78"/>
              </a:rPr>
              <a:t>        3- دارای رزومه معتبر دانشگاهی </a:t>
            </a:r>
          </a:p>
          <a:p>
            <a:r>
              <a:rPr lang="fa-IR" sz="2400" b="1" dirty="0">
                <a:cs typeface="B Nazanin" panose="00000400000000000000" pitchFamily="2" charset="-78"/>
              </a:rPr>
              <a:t>ویراستاران و کمک ویرایشگرها : 1-  فعال بالینی </a:t>
            </a:r>
          </a:p>
          <a:p>
            <a:r>
              <a:rPr lang="fa-IR" sz="2400" b="1" dirty="0">
                <a:cs typeface="B Nazanin" panose="00000400000000000000" pitchFamily="2" charset="-78"/>
              </a:rPr>
              <a:t>                          </a:t>
            </a:r>
            <a:r>
              <a:rPr lang="en-US" sz="2400" b="1" dirty="0">
                <a:cs typeface="B Nazanin" panose="00000400000000000000" pitchFamily="2" charset="-78"/>
              </a:rPr>
              <a:t>          </a:t>
            </a:r>
            <a:r>
              <a:rPr lang="fa-IR" sz="2400" b="1" dirty="0">
                <a:cs typeface="B Nazanin" panose="00000400000000000000" pitchFamily="2" charset="-78"/>
              </a:rPr>
              <a:t>              2- </a:t>
            </a:r>
            <a:r>
              <a:rPr lang="fa-IR" sz="2000" b="1" dirty="0">
                <a:cs typeface="B Nazanin" panose="00000400000000000000" pitchFamily="2" charset="-78"/>
              </a:rPr>
              <a:t>متخصص موضوعی و آموزش دیده در </a:t>
            </a:r>
            <a:r>
              <a:rPr lang="en-US" sz="2000" b="1" dirty="0">
                <a:cs typeface="B Nazanin" panose="00000400000000000000" pitchFamily="2" charset="-78"/>
              </a:rPr>
              <a:t>EBM</a:t>
            </a:r>
          </a:p>
          <a:p>
            <a:r>
              <a:rPr lang="fa-IR" sz="2400" b="1" dirty="0">
                <a:cs typeface="B Nazanin" panose="00000400000000000000" pitchFamily="2" charset="-78"/>
              </a:rPr>
              <a:t>                            </a:t>
            </a:r>
            <a:r>
              <a:rPr lang="en-US" sz="2400" b="1" dirty="0">
                <a:cs typeface="B Nazanin" panose="00000400000000000000" pitchFamily="2" charset="-78"/>
              </a:rPr>
              <a:t>         </a:t>
            </a:r>
            <a:r>
              <a:rPr lang="fa-IR" sz="2400" b="1" dirty="0">
                <a:cs typeface="B Nazanin" panose="00000400000000000000" pitchFamily="2" charset="-78"/>
              </a:rPr>
              <a:t>             3- با بیش از 50 ویراستار </a:t>
            </a:r>
          </a:p>
          <a:p>
            <a:r>
              <a:rPr lang="fa-IR" sz="2400" b="1" dirty="0">
                <a:cs typeface="B Nazanin" panose="00000400000000000000" pitchFamily="2" charset="-78"/>
              </a:rPr>
              <a:t>بازبینی کننده های نهایی : 1- فعال بالینی </a:t>
            </a:r>
          </a:p>
          <a:p>
            <a:r>
              <a:rPr lang="fa-IR" sz="2400" b="1" dirty="0">
                <a:cs typeface="B Nazanin" panose="00000400000000000000" pitchFamily="2" charset="-78"/>
              </a:rPr>
              <a:t>         </a:t>
            </a:r>
            <a:r>
              <a:rPr lang="en-US" sz="2400" b="1" dirty="0">
                <a:cs typeface="B Nazanin" panose="00000400000000000000" pitchFamily="2" charset="-78"/>
              </a:rPr>
              <a:t>                   </a:t>
            </a:r>
            <a:r>
              <a:rPr lang="fa-IR" sz="2400" b="1" dirty="0">
                <a:cs typeface="B Nazanin" panose="00000400000000000000" pitchFamily="2" charset="-78"/>
              </a:rPr>
              <a:t>            2- متخصص در رشته خود</a:t>
            </a:r>
          </a:p>
          <a:p>
            <a:r>
              <a:rPr lang="fa-IR" sz="2400" b="1" dirty="0">
                <a:cs typeface="B Nazanin" panose="00000400000000000000" pitchFamily="2" charset="-78"/>
              </a:rPr>
              <a:t>           </a:t>
            </a:r>
            <a:r>
              <a:rPr lang="en-US" sz="2400" b="1" dirty="0">
                <a:cs typeface="B Nazanin" panose="00000400000000000000" pitchFamily="2" charset="-78"/>
              </a:rPr>
              <a:t>                    </a:t>
            </a:r>
            <a:r>
              <a:rPr lang="fa-IR" sz="2400" b="1" dirty="0">
                <a:cs typeface="B Nazanin" panose="00000400000000000000" pitchFamily="2" charset="-78"/>
              </a:rPr>
              <a:t>          3- ناشناس برای نویسنده      </a:t>
            </a:r>
            <a:endParaRPr lang="en-US" sz="2400" b="1" dirty="0">
              <a:cs typeface="B Nazanin" panose="00000400000000000000" pitchFamily="2" charset="-78"/>
            </a:endParaRPr>
          </a:p>
        </p:txBody>
      </p:sp>
    </p:spTree>
    <p:extLst>
      <p:ext uri="{BB962C8B-B14F-4D97-AF65-F5344CB8AC3E}">
        <p14:creationId xmlns:p14="http://schemas.microsoft.com/office/powerpoint/2010/main" val="4238701558"/>
      </p:ext>
    </p:extLst>
  </p:cSld>
  <p:clrMapOvr>
    <a:masterClrMapping/>
  </p:clrMapOvr>
  <p:transition spd="med">
    <p:wheel spokes="8"/>
    <p:sndAc>
      <p:stSnd>
        <p:snd r:embed="rId2" name="camera.wav"/>
      </p:stSnd>
    </p:sndAc>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36" y="1772816"/>
            <a:ext cx="8814535" cy="5085184"/>
          </a:xfrm>
        </p:spPr>
        <p:txBody>
          <a:bodyPr/>
          <a:lstStyle/>
          <a:p>
            <a:pPr marL="0" indent="0" algn="just">
              <a:buNone/>
            </a:pPr>
            <a:r>
              <a:rPr lang="fa-IR" sz="2800" dirty="0">
                <a:cs typeface="B Nazanin" pitchFamily="2" charset="-78"/>
              </a:rPr>
              <a:t>  ویراستاران اطمینان حاصل می کنند که مباحث ، مطابق با روند دقیق تحریریه</a:t>
            </a:r>
            <a:r>
              <a:rPr lang="en-US" sz="2800" dirty="0">
                <a:cs typeface="B Nazanin" pitchFamily="2" charset="-78"/>
              </a:rPr>
              <a:t> </a:t>
            </a:r>
            <a:r>
              <a:rPr lang="en-US" sz="2800" dirty="0" err="1">
                <a:cs typeface="B Nazanin" pitchFamily="2" charset="-78"/>
              </a:rPr>
              <a:t>UpToDate</a:t>
            </a:r>
            <a:r>
              <a:rPr lang="en-US" sz="2800" dirty="0">
                <a:cs typeface="B Nazanin" pitchFamily="2" charset="-78"/>
              </a:rPr>
              <a:t> </a:t>
            </a:r>
            <a:r>
              <a:rPr lang="fa-IR" sz="2800" dirty="0">
                <a:cs typeface="B Nazanin" pitchFamily="2" charset="-78"/>
              </a:rPr>
              <a:t>توسعه یافته اند و آنها با استفاده از سیستم ارزیابی و توسعه توصیه های درمانی و شواهد اساسی را درجه بندی می کنند. به دلیل ساختار تیمی منحصر به فرد و سیاست تحریریه، حداقل سه متخصص پزشک قبل از انتشار هر موضوعی را مرور می کنند. در بالای هر موضوع و توصیه</a:t>
            </a:r>
            <a:r>
              <a:rPr lang="en-US" sz="2800" dirty="0">
                <a:cs typeface="B Nazanin" pitchFamily="2" charset="-78"/>
              </a:rPr>
              <a:t> </a:t>
            </a:r>
            <a:r>
              <a:rPr lang="en-US" sz="2800" dirty="0" err="1">
                <a:cs typeface="B Nazanin" pitchFamily="2" charset="-78"/>
              </a:rPr>
              <a:t>UpToDate</a:t>
            </a:r>
            <a:r>
              <a:rPr lang="en-US" sz="2800" dirty="0">
                <a:cs typeface="B Nazanin" pitchFamily="2" charset="-78"/>
              </a:rPr>
              <a:t> </a:t>
            </a:r>
            <a:r>
              <a:rPr lang="fa-IR" sz="2800" dirty="0">
                <a:cs typeface="B Nazanin" pitchFamily="2" charset="-78"/>
              </a:rPr>
              <a:t>، نام نویسنده ، ویرایشگر بخش و معاون ویرایشگر مشارکت کننده برای اطمینان از شفافیت کامل نمایش داده می شود. </a:t>
            </a:r>
            <a:endParaRPr lang="en-US" sz="2800" dirty="0">
              <a:cs typeface="B Nazanin" pitchFamily="2" charset="-78"/>
            </a:endParaRPr>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6" y="0"/>
            <a:ext cx="1115616" cy="1052736"/>
          </a:xfrm>
          <a:prstGeom prst="rect">
            <a:avLst/>
          </a:prstGeom>
        </p:spPr>
      </p:pic>
    </p:spTree>
    <p:extLst>
      <p:ext uri="{BB962C8B-B14F-4D97-AF65-F5344CB8AC3E}">
        <p14:creationId xmlns:p14="http://schemas.microsoft.com/office/powerpoint/2010/main" val="899260601"/>
      </p:ext>
    </p:extLst>
  </p:cSld>
  <p:clrMapOvr>
    <a:masterClrMapping/>
  </p:clrMapOvr>
  <p:transition spd="med">
    <p:wheel spokes="8"/>
    <p:sndAc>
      <p:stSnd>
        <p:snd r:embed="rId2" name="camera.wav"/>
      </p:stSnd>
    </p:sndAc>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052736"/>
          </a:xfrm>
          <a:prstGeom prst="rect">
            <a:avLst/>
          </a:prstGeom>
        </p:spPr>
      </p:pic>
      <p:sp>
        <p:nvSpPr>
          <p:cNvPr id="3" name="Title 2"/>
          <p:cNvSpPr>
            <a:spLocks noGrp="1"/>
          </p:cNvSpPr>
          <p:nvPr>
            <p:ph type="title"/>
          </p:nvPr>
        </p:nvSpPr>
        <p:spPr>
          <a:xfrm>
            <a:off x="457200" y="704088"/>
            <a:ext cx="8229600" cy="708688"/>
          </a:xfrm>
        </p:spPr>
        <p:txBody>
          <a:bodyPr/>
          <a:lstStyle/>
          <a:p>
            <a:pPr algn="ctr"/>
            <a:r>
              <a:rPr lang="en-US" sz="3600" b="1" dirty="0">
                <a:cs typeface="2  Titr" pitchFamily="2" charset="-78"/>
              </a:rPr>
              <a:t>Calculators</a:t>
            </a:r>
          </a:p>
        </p:txBody>
      </p:sp>
      <p:sp>
        <p:nvSpPr>
          <p:cNvPr id="4" name="Content Placeholder 3"/>
          <p:cNvSpPr>
            <a:spLocks noGrp="1"/>
          </p:cNvSpPr>
          <p:nvPr>
            <p:ph idx="1"/>
          </p:nvPr>
        </p:nvSpPr>
        <p:spPr>
          <a:xfrm>
            <a:off x="0" y="1700808"/>
            <a:ext cx="8820472" cy="5157192"/>
          </a:xfrm>
        </p:spPr>
        <p:txBody>
          <a:bodyPr>
            <a:normAutofit/>
          </a:bodyPr>
          <a:lstStyle/>
          <a:p>
            <a:pPr marL="0" indent="0">
              <a:buNone/>
            </a:pPr>
            <a:r>
              <a:rPr lang="fa-IR" sz="2400" dirty="0">
                <a:cs typeface="B Nazanin" pitchFamily="2" charset="-78"/>
              </a:rPr>
              <a:t>محاسبه فرمول های مختلف مانند: محاسبه قد ، وزن و .... را به صورت آنلاین ارائه می دهد. می</a:t>
            </a:r>
            <a:r>
              <a:rPr lang="en-US" sz="2400" dirty="0">
                <a:cs typeface="B Nazanin" pitchFamily="2" charset="-78"/>
              </a:rPr>
              <a:t> </a:t>
            </a:r>
            <a:r>
              <a:rPr lang="fa-IR" sz="2400" dirty="0">
                <a:cs typeface="B Nazanin" pitchFamily="2" charset="-78"/>
              </a:rPr>
              <a:t>توانید از لیست الفبایی یا براساس تخصص جستجو کنید.</a:t>
            </a:r>
            <a:endParaRPr lang="en-US" sz="2400" dirty="0">
              <a:cs typeface="B Nazanin" pitchFamily="2" charset="-78"/>
            </a:endParaRPr>
          </a:p>
          <a:p>
            <a:endParaRPr lang="en-US" sz="1600" dirty="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708920"/>
            <a:ext cx="8676456" cy="414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4412217"/>
      </p:ext>
    </p:extLst>
  </p:cSld>
  <p:clrMapOvr>
    <a:masterClrMapping/>
  </p:clrMapOvr>
  <p:transition spd="med">
    <p:wheel spokes="8"/>
    <p:sndAc>
      <p:stSnd>
        <p:snd r:embed="rId2" name="camera.wav"/>
      </p:stSnd>
    </p:sndAc>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052736"/>
          </a:xfrm>
          <a:prstGeom prst="rect">
            <a:avLst/>
          </a:prstGeom>
        </p:spPr>
      </p:pic>
      <p:sp>
        <p:nvSpPr>
          <p:cNvPr id="3" name="Title 2"/>
          <p:cNvSpPr>
            <a:spLocks noGrp="1"/>
          </p:cNvSpPr>
          <p:nvPr>
            <p:ph type="title"/>
          </p:nvPr>
        </p:nvSpPr>
        <p:spPr>
          <a:xfrm>
            <a:off x="1403648" y="908720"/>
            <a:ext cx="7344816" cy="808704"/>
          </a:xfrm>
        </p:spPr>
        <p:txBody>
          <a:bodyPr>
            <a:noAutofit/>
          </a:bodyPr>
          <a:lstStyle/>
          <a:p>
            <a:pPr algn="r"/>
            <a:r>
              <a:rPr lang="fa-IR" sz="2400" dirty="0">
                <a:solidFill>
                  <a:schemeClr val="tx1"/>
                </a:solidFill>
                <a:cs typeface="B Nazanin" pitchFamily="2" charset="-78"/>
              </a:rPr>
              <a:t>  مثال: محسابه </a:t>
            </a:r>
            <a:r>
              <a:rPr lang="en-US" sz="2400" dirty="0">
                <a:solidFill>
                  <a:schemeClr val="tx1"/>
                </a:solidFill>
                <a:cs typeface="B Nazanin" pitchFamily="2" charset="-78"/>
              </a:rPr>
              <a:t>BMI</a:t>
            </a:r>
            <a:r>
              <a:rPr lang="fa-IR" sz="2400" dirty="0">
                <a:solidFill>
                  <a:schemeClr val="tx1"/>
                </a:solidFill>
                <a:cs typeface="B Nazanin" pitchFamily="2" charset="-78"/>
              </a:rPr>
              <a:t>در بزرگسالان </a:t>
            </a:r>
            <a:br>
              <a:rPr lang="fa-IR" sz="2400" dirty="0">
                <a:solidFill>
                  <a:schemeClr val="tx1"/>
                </a:solidFill>
                <a:cs typeface="B Nazanin" pitchFamily="2" charset="-78"/>
              </a:rPr>
            </a:br>
            <a:r>
              <a:rPr lang="fa-IR" sz="2400" dirty="0">
                <a:solidFill>
                  <a:schemeClr val="tx1"/>
                </a:solidFill>
                <a:cs typeface="B Nazanin" pitchFamily="2" charset="-78"/>
              </a:rPr>
              <a:t>1. ابتدا در کادر جستجو محاسبگر مورد نظر را جستجو می کنیم </a:t>
            </a:r>
            <a:r>
              <a:rPr lang="fa-IR" sz="2400" dirty="0">
                <a:cs typeface="B Nazanin" pitchFamily="2" charset="-78"/>
              </a:rPr>
              <a:t>.</a:t>
            </a:r>
            <a:endParaRPr lang="en-US" sz="2400" dirty="0">
              <a:cs typeface="B Nazanin" pitchFamily="2" charset="-78"/>
            </a:endParaRPr>
          </a:p>
        </p:txBody>
      </p:sp>
      <p:sp>
        <p:nvSpPr>
          <p:cNvPr id="4" name="Content Placeholder 3"/>
          <p:cNvSpPr>
            <a:spLocks noGrp="1"/>
          </p:cNvSpPr>
          <p:nvPr>
            <p:ph idx="1"/>
          </p:nvPr>
        </p:nvSpPr>
        <p:spPr>
          <a:xfrm>
            <a:off x="187424" y="2438557"/>
            <a:ext cx="8561040" cy="4389120"/>
          </a:xfrm>
        </p:spPr>
        <p:txBody>
          <a:bodyPr/>
          <a:lstStyle/>
          <a:p>
            <a:endParaRPr lang="en-US" dirty="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060848"/>
            <a:ext cx="8820472" cy="479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8346341"/>
      </p:ext>
    </p:extLst>
  </p:cSld>
  <p:clrMapOvr>
    <a:masterClrMapping/>
  </p:clrMapOvr>
  <p:transition spd="med">
    <p:wheel spokes="8"/>
    <p:sndAc>
      <p:stSnd>
        <p:snd r:embed="rId2" name="camera.wav"/>
      </p:stSnd>
    </p:sndAc>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052736"/>
          </a:xfrm>
          <a:prstGeom prst="rect">
            <a:avLst/>
          </a:prstGeom>
        </p:spPr>
      </p:pic>
      <p:sp>
        <p:nvSpPr>
          <p:cNvPr id="3" name="Title 2"/>
          <p:cNvSpPr>
            <a:spLocks noGrp="1"/>
          </p:cNvSpPr>
          <p:nvPr>
            <p:ph type="title"/>
          </p:nvPr>
        </p:nvSpPr>
        <p:spPr>
          <a:xfrm>
            <a:off x="457200" y="908720"/>
            <a:ext cx="8229600" cy="720080"/>
          </a:xfrm>
        </p:spPr>
        <p:txBody>
          <a:bodyPr>
            <a:noAutofit/>
          </a:bodyPr>
          <a:lstStyle/>
          <a:p>
            <a:pPr algn="r"/>
            <a:r>
              <a:rPr lang="fa-IR" sz="2400" dirty="0">
                <a:solidFill>
                  <a:schemeClr val="tx1"/>
                </a:solidFill>
                <a:cs typeface="B Nazanin" pitchFamily="2" charset="-78"/>
              </a:rPr>
              <a:t>   2. وارد کردن اعداد موردنظر</a:t>
            </a:r>
            <a:br>
              <a:rPr lang="fa-IR" sz="2400" dirty="0">
                <a:solidFill>
                  <a:schemeClr val="tx1"/>
                </a:solidFill>
                <a:cs typeface="B Nazanin" pitchFamily="2" charset="-78"/>
              </a:rPr>
            </a:br>
            <a:r>
              <a:rPr lang="fa-IR" sz="2400" dirty="0">
                <a:solidFill>
                  <a:schemeClr val="tx1"/>
                </a:solidFill>
                <a:cs typeface="B Nazanin" pitchFamily="2" charset="-78"/>
              </a:rPr>
              <a:t>    3. مشاهده نتیجه</a:t>
            </a:r>
            <a:endParaRPr lang="en-US" sz="2400" dirty="0">
              <a:solidFill>
                <a:schemeClr val="tx1"/>
              </a:solidFill>
              <a:cs typeface="B Nazanin" pitchFamily="2" charset="-78"/>
            </a:endParaRPr>
          </a:p>
        </p:txBody>
      </p:sp>
      <p:sp>
        <p:nvSpPr>
          <p:cNvPr id="4" name="Content Placeholder 3"/>
          <p:cNvSpPr>
            <a:spLocks noGrp="1"/>
          </p:cNvSpPr>
          <p:nvPr>
            <p:ph idx="1"/>
          </p:nvPr>
        </p:nvSpPr>
        <p:spPr/>
        <p:txBody>
          <a:bodyPr/>
          <a:lstStyle/>
          <a:p>
            <a:pPr marL="0" indent="0">
              <a:buNone/>
            </a:pPr>
            <a:endParaRPr lang="en-US" dirty="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16832"/>
            <a:ext cx="8748464" cy="494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7621132"/>
      </p:ext>
    </p:extLst>
  </p:cSld>
  <p:clrMapOvr>
    <a:masterClrMapping/>
  </p:clrMapOvr>
  <p:transition spd="med">
    <p:wheel spokes="8"/>
    <p:sndAc>
      <p:stSnd>
        <p:snd r:embed="rId2" name="camera.wav"/>
      </p:stSnd>
    </p:sndAc>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7356" y="590380"/>
            <a:ext cx="8229600" cy="924712"/>
          </a:xfrm>
        </p:spPr>
        <p:txBody>
          <a:bodyPr>
            <a:normAutofit fontScale="90000"/>
          </a:bodyPr>
          <a:lstStyle/>
          <a:p>
            <a:pPr algn="ctr"/>
            <a:r>
              <a:rPr lang="en-US" sz="3600" b="1" dirty="0"/>
              <a:t>Drug Interactions</a:t>
            </a:r>
            <a:br>
              <a:rPr lang="en-US" sz="3600" b="1" dirty="0"/>
            </a:br>
            <a:endParaRPr lang="en-US" sz="3600" b="1" dirty="0"/>
          </a:p>
        </p:txBody>
      </p:sp>
      <p:sp>
        <p:nvSpPr>
          <p:cNvPr id="3" name="Content Placeholder 2"/>
          <p:cNvSpPr>
            <a:spLocks noGrp="1"/>
          </p:cNvSpPr>
          <p:nvPr>
            <p:ph idx="1"/>
          </p:nvPr>
        </p:nvSpPr>
        <p:spPr>
          <a:xfrm>
            <a:off x="467544" y="1484784"/>
            <a:ext cx="8229600" cy="4749160"/>
          </a:xfrm>
        </p:spPr>
        <p:txBody>
          <a:bodyPr/>
          <a:lstStyle/>
          <a:p>
            <a:pPr marL="0" indent="0" algn="just">
              <a:buNone/>
            </a:pPr>
            <a:r>
              <a:rPr lang="fa-IR" sz="2400" dirty="0">
                <a:cs typeface="B Nazanin" pitchFamily="2" charset="-78"/>
              </a:rPr>
              <a:t>این بانک قابلیت تحلیل تداخل های مابین دارو با دارو، گیاه دارویی با دارو و گیاه دارویی با گیاه دارویی را دارد.</a:t>
            </a:r>
            <a:r>
              <a:rPr lang="en-US" sz="2400" dirty="0">
                <a:cs typeface="B Nazanin" pitchFamily="2" charset="-78"/>
              </a:rPr>
              <a:t> Drug Interactions</a:t>
            </a:r>
            <a:r>
              <a:rPr lang="fa-IR" sz="2400" dirty="0">
                <a:cs typeface="B Nazanin" pitchFamily="2" charset="-78"/>
              </a:rPr>
              <a:t>به پزشکان کمک می کند تا تمام فعل و انفعالات دارو را مرور کرده مثلاً رژیم خاص بیمار را اگر وارد کنید آن را تجزیه و تحلیل می کند ، اطلاعات مختصر دارو را ارائه می دهد ولی دارو تجویز نمی کند؛ یعنی فقط پیشنهاد داده و مسوولیتی در قبال هرگونه ضرر یا خسارت ندارد.</a:t>
            </a:r>
          </a:p>
          <a:p>
            <a:pPr marL="0" indent="0" algn="just">
              <a:buNone/>
            </a:pPr>
            <a:endParaRPr lang="fa-IR" dirty="0">
              <a:cs typeface="B Nazanin" panose="00000400000000000000" pitchFamily="2" charset="-78"/>
            </a:endParaRPr>
          </a:p>
          <a:p>
            <a:pPr marL="0" indent="0">
              <a:buNone/>
            </a:pPr>
            <a:endParaRPr lang="fa-IR"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052736"/>
          </a:xfrm>
          <a:prstGeom prst="rect">
            <a:avLst/>
          </a:prstGeom>
        </p:spPr>
      </p:pic>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5576" y="3429000"/>
            <a:ext cx="7560840"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86931699"/>
      </p:ext>
    </p:extLst>
  </p:cSld>
  <p:clrMapOvr>
    <a:masterClrMapping/>
  </p:clrMapOvr>
  <p:transition spd="med">
    <p:wheel spokes="8"/>
    <p:sndAc>
      <p:stSnd>
        <p:snd r:embed="rId2" name="camera.wav"/>
      </p:stSnd>
    </p:sndAc>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00808"/>
            <a:ext cx="8686800" cy="5157192"/>
          </a:xfrm>
        </p:spPr>
        <p:txBody>
          <a:bodyPr/>
          <a:lstStyle/>
          <a:p>
            <a:endParaRPr lang="fa-IR" sz="2400" dirty="0">
              <a:cs typeface="B Nazanin" pitchFamily="2" charset="-78"/>
            </a:endParaRPr>
          </a:p>
          <a:p>
            <a:endParaRPr lang="fa-IR" sz="2400" dirty="0">
              <a:cs typeface="B Nazanin" pitchFamily="2" charset="-78"/>
            </a:endParaRPr>
          </a:p>
          <a:p>
            <a:r>
              <a:rPr lang="fa-IR" sz="2400" dirty="0">
                <a:cs typeface="B Nazanin" pitchFamily="2" charset="-78"/>
              </a:rPr>
              <a:t>برای جستجو گزینه </a:t>
            </a:r>
            <a:r>
              <a:rPr lang="en-US" sz="2400" dirty="0">
                <a:cs typeface="B Nazanin" pitchFamily="2" charset="-78"/>
              </a:rPr>
              <a:t>Drug Interactions</a:t>
            </a:r>
            <a:r>
              <a:rPr lang="fa-IR" sz="2400" dirty="0">
                <a:cs typeface="B Nazanin" pitchFamily="2" charset="-78"/>
              </a:rPr>
              <a:t> را انتخاب کنید.</a:t>
            </a:r>
          </a:p>
          <a:p>
            <a:r>
              <a:rPr lang="fa-IR" sz="2400" dirty="0">
                <a:cs typeface="B Nazanin" pitchFamily="2" charset="-78"/>
              </a:rPr>
              <a:t>نام دارو را در کادر وارد کنید . در صورت عدم اطمینان از املای صحیح نام دارو حرف اول را تایپ کرده و از لیست پیشنهادی انتخاب کنید.</a:t>
            </a:r>
          </a:p>
          <a:p>
            <a:r>
              <a:rPr lang="fa-IR" sz="2400" dirty="0">
                <a:cs typeface="B Nazanin" pitchFamily="2" charset="-78"/>
              </a:rPr>
              <a:t>در صورتی که تداخل دارویی دو دارو مد نظر باشد. هر دو دارو جداگانه جستجو شده سپس با انتخاب گزینه آنالیز </a:t>
            </a:r>
            <a:r>
              <a:rPr lang="en-US" sz="2400" dirty="0" err="1">
                <a:cs typeface="B Nazanin" pitchFamily="2" charset="-78"/>
              </a:rPr>
              <a:t>Analize</a:t>
            </a:r>
            <a:r>
              <a:rPr lang="en-US" sz="2400" dirty="0">
                <a:cs typeface="B Nazanin" pitchFamily="2" charset="-78"/>
              </a:rPr>
              <a:t> </a:t>
            </a:r>
            <a:r>
              <a:rPr lang="fa-IR" sz="2400" dirty="0">
                <a:cs typeface="B Nazanin" pitchFamily="2" charset="-78"/>
              </a:rPr>
              <a:t>دامنه میزان تداخل بین دو دارو نشان داده می شود.</a:t>
            </a:r>
          </a:p>
          <a:p>
            <a:pPr marL="0" indent="0">
              <a:buNone/>
            </a:pPr>
            <a:endParaRPr lang="fa-IR" sz="1600" dirty="0">
              <a:cs typeface="B Nazanin" pitchFamily="2" charset="-78"/>
            </a:endParaRPr>
          </a:p>
          <a:p>
            <a:pPr marL="0" indent="0">
              <a:buNone/>
            </a:pPr>
            <a:endParaRPr lang="fa-IR" sz="1600" dirty="0">
              <a:cs typeface="B Nazanin" pitchFamily="2" charset="-78"/>
            </a:endParaRPr>
          </a:p>
          <a:p>
            <a:pPr marL="0" indent="0">
              <a:buNone/>
            </a:pPr>
            <a:endParaRPr lang="en-US" sz="1600" b="1" dirty="0">
              <a:cs typeface="B Nazanin" pitchFamily="2" charset="-78"/>
            </a:endParaRPr>
          </a:p>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052736"/>
          </a:xfrm>
          <a:prstGeom prst="rect">
            <a:avLst/>
          </a:prstGeom>
        </p:spPr>
      </p:pic>
    </p:spTree>
    <p:extLst>
      <p:ext uri="{BB962C8B-B14F-4D97-AF65-F5344CB8AC3E}">
        <p14:creationId xmlns:p14="http://schemas.microsoft.com/office/powerpoint/2010/main" val="4256909157"/>
      </p:ext>
    </p:extLst>
  </p:cSld>
  <p:clrMapOvr>
    <a:masterClrMapping/>
  </p:clrMapOvr>
  <p:transition spd="med">
    <p:wheel spokes="8"/>
    <p:sndAc>
      <p:stSnd>
        <p:snd r:embed="rId2" name="camera.wav"/>
      </p:stSnd>
    </p:sndAc>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052736"/>
          </a:xfrm>
          <a:prstGeom prst="rect">
            <a:avLst/>
          </a:prstGeom>
        </p:spPr>
      </p:pic>
      <p:pic>
        <p:nvPicPr>
          <p:cNvPr id="5"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557809" y="2427242"/>
            <a:ext cx="2213991" cy="2455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ight Arrow 5"/>
          <p:cNvSpPr/>
          <p:nvPr/>
        </p:nvSpPr>
        <p:spPr>
          <a:xfrm>
            <a:off x="2843808" y="3747955"/>
            <a:ext cx="561975" cy="371475"/>
          </a:xfrm>
          <a:prstGeom prst="rightArrow">
            <a:avLst/>
          </a:prstGeom>
          <a:gradFill rotWithShape="1">
            <a:gsLst>
              <a:gs pos="0">
                <a:srgbClr val="C0504D">
                  <a:shade val="51000"/>
                  <a:satMod val="130000"/>
                </a:srgbClr>
              </a:gs>
              <a:gs pos="80000">
                <a:srgbClr val="C0504D">
                  <a:shade val="93000"/>
                  <a:satMod val="130000"/>
                </a:srgbClr>
              </a:gs>
              <a:gs pos="100000">
                <a:srgbClr val="C0504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ysClr val="window" lastClr="FFFFFF"/>
              </a:solidFill>
              <a:effectLst/>
              <a:uLnTx/>
              <a:uFillTx/>
              <a:latin typeface="Calibri"/>
              <a:ea typeface="+mn-ea"/>
              <a:cs typeface="+mn-cs"/>
            </a:endParaRPr>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5381" y="2276872"/>
            <a:ext cx="5472608" cy="3960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5099295"/>
      </p:ext>
    </p:extLst>
  </p:cSld>
  <p:clrMapOvr>
    <a:masterClrMapping/>
  </p:clrMapOvr>
  <p:transition spd="med">
    <p:wheel spokes="8"/>
    <p:sndAc>
      <p:stSnd>
        <p:snd r:embed="rId2" name="camera.wav"/>
      </p:stSnd>
    </p:sndAc>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1113978"/>
          </a:xfrm>
        </p:spPr>
        <p:txBody>
          <a:bodyPr>
            <a:normAutofit/>
          </a:bodyPr>
          <a:lstStyle/>
          <a:p>
            <a:pPr algn="r"/>
            <a:endParaRPr lang="en-US" sz="1800" dirty="0"/>
          </a:p>
        </p:txBody>
      </p:sp>
      <p:sp>
        <p:nvSpPr>
          <p:cNvPr id="3" name="Content Placeholder 2"/>
          <p:cNvSpPr>
            <a:spLocks noGrp="1"/>
          </p:cNvSpPr>
          <p:nvPr>
            <p:ph idx="1"/>
          </p:nvPr>
        </p:nvSpPr>
        <p:spPr>
          <a:xfrm>
            <a:off x="179512" y="1340768"/>
            <a:ext cx="8607896" cy="5517232"/>
          </a:xfrm>
        </p:spPr>
        <p:txBody>
          <a:bodyPr>
            <a:noAutofit/>
          </a:bodyPr>
          <a:lstStyle/>
          <a:p>
            <a:pPr marL="0" indent="0">
              <a:buNone/>
            </a:pPr>
            <a:r>
              <a:rPr lang="fa-IR" sz="1800" b="1" dirty="0">
                <a:solidFill>
                  <a:srgbClr val="00B0F0"/>
                </a:solidFill>
                <a:cs typeface="B Nazanin" pitchFamily="2" charset="-78"/>
              </a:rPr>
              <a:t>دامنه میزان تداخلهای تعریف شده برای داروها</a:t>
            </a:r>
            <a:endParaRPr lang="en-US" sz="1800" b="1" dirty="0">
              <a:solidFill>
                <a:srgbClr val="00B0F0"/>
              </a:solidFill>
              <a:cs typeface="B Nazanin" pitchFamily="2" charset="-78"/>
            </a:endParaRPr>
          </a:p>
          <a:p>
            <a:pPr marL="0" indent="0" algn="just">
              <a:buNone/>
            </a:pPr>
            <a:r>
              <a:rPr lang="fa-IR" sz="2400" dirty="0">
                <a:solidFill>
                  <a:schemeClr val="accent1">
                    <a:lumMod val="60000"/>
                    <a:lumOff val="40000"/>
                  </a:schemeClr>
                </a:solidFill>
                <a:cs typeface="B Nazanin" pitchFamily="2" charset="-78"/>
              </a:rPr>
              <a:t>کد </a:t>
            </a:r>
            <a:r>
              <a:rPr lang="en-US" sz="2400" dirty="0">
                <a:solidFill>
                  <a:schemeClr val="accent1">
                    <a:lumMod val="60000"/>
                    <a:lumOff val="40000"/>
                  </a:schemeClr>
                </a:solidFill>
                <a:cs typeface="B Nazanin" pitchFamily="2" charset="-78"/>
              </a:rPr>
              <a:t>A </a:t>
            </a:r>
            <a:r>
              <a:rPr lang="fa-IR" sz="2400" dirty="0">
                <a:solidFill>
                  <a:schemeClr val="accent1">
                    <a:lumMod val="60000"/>
                    <a:lumOff val="40000"/>
                  </a:schemeClr>
                </a:solidFill>
                <a:cs typeface="B Nazanin" pitchFamily="2" charset="-78"/>
              </a:rPr>
              <a:t>: </a:t>
            </a:r>
            <a:r>
              <a:rPr lang="fa-IR" sz="2400" dirty="0">
                <a:cs typeface="B Nazanin" pitchFamily="2" charset="-78"/>
              </a:rPr>
              <a:t>نشان دهنده نبود تداخل در بین دو دارو است.</a:t>
            </a:r>
          </a:p>
          <a:p>
            <a:pPr marL="0" indent="0" algn="just">
              <a:buNone/>
            </a:pPr>
            <a:r>
              <a:rPr lang="fa-IR" sz="2400" dirty="0">
                <a:solidFill>
                  <a:schemeClr val="accent4">
                    <a:lumMod val="75000"/>
                  </a:schemeClr>
                </a:solidFill>
                <a:cs typeface="B Nazanin" pitchFamily="2" charset="-78"/>
              </a:rPr>
              <a:t>کد </a:t>
            </a:r>
            <a:r>
              <a:rPr lang="en-US" sz="2400" dirty="0">
                <a:solidFill>
                  <a:schemeClr val="accent4">
                    <a:lumMod val="75000"/>
                  </a:schemeClr>
                </a:solidFill>
                <a:cs typeface="B Nazanin" pitchFamily="2" charset="-78"/>
              </a:rPr>
              <a:t>B </a:t>
            </a:r>
            <a:r>
              <a:rPr lang="fa-IR" sz="2400" dirty="0">
                <a:solidFill>
                  <a:schemeClr val="accent4">
                    <a:lumMod val="75000"/>
                  </a:schemeClr>
                </a:solidFill>
                <a:cs typeface="B Nazanin" pitchFamily="2" charset="-78"/>
              </a:rPr>
              <a:t>: </a:t>
            </a:r>
            <a:r>
              <a:rPr lang="fa-IR" sz="2400" dirty="0">
                <a:cs typeface="B Nazanin" pitchFamily="2" charset="-78"/>
              </a:rPr>
              <a:t>نمایانگر امکان وجود واکنش در بین دو دارو است اما نیازی به تغییر یکی از داروها برای بیمار وجود ندارد.</a:t>
            </a:r>
          </a:p>
          <a:p>
            <a:pPr marL="0" indent="0" algn="just">
              <a:buNone/>
            </a:pPr>
            <a:r>
              <a:rPr lang="fa-IR" sz="2400" dirty="0">
                <a:solidFill>
                  <a:srgbClr val="FFC000"/>
                </a:solidFill>
                <a:cs typeface="B Nazanin" pitchFamily="2" charset="-78"/>
              </a:rPr>
              <a:t>کد</a:t>
            </a:r>
            <a:r>
              <a:rPr lang="en-US" sz="2400" dirty="0">
                <a:solidFill>
                  <a:srgbClr val="FFC000"/>
                </a:solidFill>
                <a:cs typeface="B Nazanin" pitchFamily="2" charset="-78"/>
              </a:rPr>
              <a:t>C </a:t>
            </a:r>
            <a:r>
              <a:rPr lang="fa-IR" sz="2400" dirty="0">
                <a:solidFill>
                  <a:srgbClr val="FFC000"/>
                </a:solidFill>
                <a:cs typeface="B Nazanin" pitchFamily="2" charset="-78"/>
              </a:rPr>
              <a:t>: </a:t>
            </a:r>
            <a:r>
              <a:rPr lang="fa-IR" sz="2400" dirty="0">
                <a:cs typeface="B Nazanin" pitchFamily="2" charset="-78"/>
              </a:rPr>
              <a:t>بیانگر نیاز به دخالت در دوز مصرفی بیمار به هنگام مصرف همزمان دو دارو است. با توجه به وضعیت بیمار و فواید مصرف زمان دو دارو، در تعداد اندکی از بیماران و برای کاهش میزان عوارض باید در دوز مصرفی یک یا هر دو دارو هماهنگی برقرار شود.</a:t>
            </a:r>
          </a:p>
          <a:p>
            <a:pPr marL="0" indent="0" algn="just">
              <a:buNone/>
            </a:pPr>
            <a:r>
              <a:rPr lang="fa-IR" sz="2400" dirty="0">
                <a:solidFill>
                  <a:srgbClr val="CC6600"/>
                </a:solidFill>
                <a:cs typeface="B Nazanin" pitchFamily="2" charset="-78"/>
              </a:rPr>
              <a:t>کد </a:t>
            </a:r>
            <a:r>
              <a:rPr lang="en-US" sz="2400" dirty="0">
                <a:solidFill>
                  <a:srgbClr val="CC6600"/>
                </a:solidFill>
                <a:cs typeface="B Nazanin" pitchFamily="2" charset="-78"/>
              </a:rPr>
              <a:t>D </a:t>
            </a:r>
            <a:r>
              <a:rPr lang="fa-IR" sz="2400" dirty="0">
                <a:solidFill>
                  <a:srgbClr val="CC6600"/>
                </a:solidFill>
                <a:cs typeface="B Nazanin" pitchFamily="2" charset="-78"/>
              </a:rPr>
              <a:t>: </a:t>
            </a:r>
            <a:r>
              <a:rPr lang="fa-IR" sz="2400" dirty="0">
                <a:cs typeface="B Nazanin" pitchFamily="2" charset="-78"/>
              </a:rPr>
              <a:t>نشان می دهد که دو دارو با یکدیگر تداخل دارویی دارند. به گونه ای که با توجه به وضعیت بیمار، میزان فواید مصرف هم زمان دو دارو و خطرهای ناشی از آن مورد ارزیابی قرار می گیرد و نیاز به مشاهده دقیق وضعیت بیمار به هنگام مصرف، تغییر در دوز داروها با توجه به شرایط بالینی بیمار و جایگزینی داروهای معادل وجود دارد.</a:t>
            </a:r>
          </a:p>
          <a:p>
            <a:pPr marL="0" indent="0" algn="just">
              <a:buNone/>
            </a:pPr>
            <a:r>
              <a:rPr lang="fa-IR" sz="2400" dirty="0">
                <a:solidFill>
                  <a:srgbClr val="FF0000"/>
                </a:solidFill>
                <a:cs typeface="B Nazanin" pitchFamily="2" charset="-78"/>
              </a:rPr>
              <a:t>کد </a:t>
            </a:r>
            <a:r>
              <a:rPr lang="en-US" sz="2400" dirty="0">
                <a:solidFill>
                  <a:srgbClr val="FF0000"/>
                </a:solidFill>
                <a:cs typeface="B Nazanin" pitchFamily="2" charset="-78"/>
              </a:rPr>
              <a:t>X </a:t>
            </a:r>
            <a:r>
              <a:rPr lang="fa-IR" sz="2400" dirty="0">
                <a:solidFill>
                  <a:srgbClr val="FF0000"/>
                </a:solidFill>
                <a:cs typeface="B Nazanin" pitchFamily="2" charset="-78"/>
              </a:rPr>
              <a:t>: </a:t>
            </a:r>
            <a:r>
              <a:rPr lang="fa-IR" sz="2400" dirty="0">
                <a:cs typeface="B Nazanin" pitchFamily="2" charset="-78"/>
              </a:rPr>
              <a:t>بیانگر وجود تداخل در بین دو دارو است. در این شرایط میزان خطر ناشی از مصرف همزمان دو دارو بیشتراز فواید آن است و نباید دو دارو را با یکدیگر برای بیمار تجویز کرد .</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052736"/>
          </a:xfrm>
          <a:prstGeom prst="rect">
            <a:avLst/>
          </a:prstGeom>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332656"/>
            <a:ext cx="7344816" cy="792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5433695"/>
      </p:ext>
    </p:extLst>
  </p:cSld>
  <p:clrMapOvr>
    <a:masterClrMapping/>
  </p:clrMapOvr>
  <p:transition spd="med">
    <p:wheel spokes="8"/>
    <p:sndAc>
      <p:stSnd>
        <p:snd r:embed="rId2" name="camera.wav"/>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algn="ctr" eaLnBrk="1" hangingPunct="1"/>
            <a:r>
              <a:rPr lang="fa-IR" altLang="en-US" b="1">
                <a:cs typeface="B Mitra" panose="00000400000000000000" pitchFamily="2" charset="-78"/>
              </a:rPr>
              <a:t>بانک‌های اطلاعاتی </a:t>
            </a:r>
            <a:r>
              <a:rPr lang="fa-IR" altLang="en-US" b="1">
                <a:solidFill>
                  <a:srgbClr val="FF0000"/>
                </a:solidFill>
                <a:cs typeface="B Mitra" panose="00000400000000000000" pitchFamily="2" charset="-78"/>
              </a:rPr>
              <a:t>جامع</a:t>
            </a:r>
            <a:endParaRPr lang="en-US" altLang="en-US" b="1">
              <a:solidFill>
                <a:srgbClr val="FF0000"/>
              </a:solidFill>
            </a:endParaRPr>
          </a:p>
        </p:txBody>
      </p:sp>
      <p:sp>
        <p:nvSpPr>
          <p:cNvPr id="12291" name="Rectangle 3"/>
          <p:cNvSpPr>
            <a:spLocks noGrp="1" noChangeArrowheads="1"/>
          </p:cNvSpPr>
          <p:nvPr>
            <p:ph type="body" idx="1"/>
          </p:nvPr>
        </p:nvSpPr>
        <p:spPr/>
        <p:txBody>
          <a:bodyPr/>
          <a:lstStyle/>
          <a:p>
            <a:pPr algn="l" rtl="0" eaLnBrk="1" hangingPunct="1"/>
            <a:r>
              <a:rPr lang="en-US" altLang="en-US" sz="3600" dirty="0">
                <a:solidFill>
                  <a:srgbClr val="FF0000"/>
                </a:solidFill>
              </a:rPr>
              <a:t>Medical</a:t>
            </a:r>
            <a:r>
              <a:rPr lang="en-US" altLang="en-US" sz="3600" dirty="0"/>
              <a:t> Sciences</a:t>
            </a:r>
          </a:p>
          <a:p>
            <a:pPr lvl="1" algn="l" rtl="0" eaLnBrk="1" hangingPunct="1"/>
            <a:r>
              <a:rPr lang="en-US" altLang="en-US" sz="3200" dirty="0"/>
              <a:t>Medline</a:t>
            </a:r>
          </a:p>
          <a:p>
            <a:pPr lvl="1" algn="l" rtl="0" eaLnBrk="1" hangingPunct="1"/>
            <a:r>
              <a:rPr lang="en-GB" altLang="en-US" sz="3200" dirty="0" err="1"/>
              <a:t>Embase</a:t>
            </a:r>
            <a:endParaRPr lang="en-GB" altLang="en-US" sz="3200" dirty="0"/>
          </a:p>
          <a:p>
            <a:pPr lvl="1" algn="l" rtl="0" eaLnBrk="1" hangingPunct="1">
              <a:buFont typeface="Wingdings" panose="05000000000000000000" pitchFamily="2" charset="2"/>
              <a:buNone/>
            </a:pPr>
            <a:endParaRPr lang="en-US" altLang="en-US" sz="3200" dirty="0"/>
          </a:p>
          <a:p>
            <a:pPr algn="l" rtl="0" eaLnBrk="1" hangingPunct="1"/>
            <a:r>
              <a:rPr lang="en-GB" altLang="en-US" sz="3600" dirty="0">
                <a:solidFill>
                  <a:srgbClr val="FF0000"/>
                </a:solidFill>
              </a:rPr>
              <a:t>All</a:t>
            </a:r>
            <a:r>
              <a:rPr lang="en-GB" altLang="en-US" sz="3600" dirty="0"/>
              <a:t> Sciences</a:t>
            </a:r>
            <a:endParaRPr lang="en-US" altLang="en-US" sz="3600" dirty="0"/>
          </a:p>
          <a:p>
            <a:pPr lvl="1" algn="l" rtl="0" eaLnBrk="1" hangingPunct="1"/>
            <a:r>
              <a:rPr lang="en-US" altLang="en-US" sz="3200" dirty="0"/>
              <a:t>Web of Sciences</a:t>
            </a:r>
          </a:p>
          <a:p>
            <a:pPr lvl="1" algn="l" rtl="0" eaLnBrk="1" hangingPunct="1"/>
            <a:r>
              <a:rPr lang="en-US" altLang="en-US" sz="3200" dirty="0"/>
              <a:t>Scopus</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115616" cy="1052736"/>
          </a:xfrm>
          <a:prstGeom prst="rect">
            <a:avLst/>
          </a:prstGeom>
        </p:spPr>
      </p:pic>
    </p:spTree>
    <p:extLst>
      <p:ext uri="{BB962C8B-B14F-4D97-AF65-F5344CB8AC3E}">
        <p14:creationId xmlns:p14="http://schemas.microsoft.com/office/powerpoint/2010/main" val="76648962"/>
      </p:ext>
    </p:extLst>
  </p:cSld>
  <p:clrMapOvr>
    <a:masterClrMapping/>
  </p:clrMapOvr>
  <p:transition spd="med">
    <p:wheel spokes="8"/>
    <p:sndAc>
      <p:stSnd>
        <p:snd r:embed="rId3" name="camera.wav"/>
      </p:stSnd>
    </p:sndAc>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808" y="342772"/>
            <a:ext cx="8229600" cy="709964"/>
          </a:xfrm>
        </p:spPr>
        <p:txBody>
          <a:bodyPr>
            <a:noAutofit/>
          </a:bodyPr>
          <a:lstStyle/>
          <a:p>
            <a:pPr algn="ctr" rtl="0"/>
            <a:br>
              <a:rPr lang="fa-IR" sz="3600" b="1" dirty="0"/>
            </a:br>
            <a:r>
              <a:rPr lang="en-US" sz="3600" b="1" dirty="0" err="1"/>
              <a:t>Uptodate</a:t>
            </a:r>
            <a:r>
              <a:rPr lang="en-US" sz="3600" b="1" dirty="0"/>
              <a:t> Pathways</a:t>
            </a:r>
          </a:p>
        </p:txBody>
      </p:sp>
      <p:sp>
        <p:nvSpPr>
          <p:cNvPr id="3" name="Content Placeholder 2"/>
          <p:cNvSpPr>
            <a:spLocks noGrp="1"/>
          </p:cNvSpPr>
          <p:nvPr>
            <p:ph idx="1"/>
          </p:nvPr>
        </p:nvSpPr>
        <p:spPr>
          <a:xfrm>
            <a:off x="0" y="1340768"/>
            <a:ext cx="8787408" cy="5517232"/>
          </a:xfrm>
        </p:spPr>
        <p:txBody>
          <a:bodyPr>
            <a:normAutofit/>
          </a:bodyPr>
          <a:lstStyle/>
          <a:p>
            <a:pPr marL="0" indent="0" algn="just">
              <a:buNone/>
            </a:pPr>
            <a:r>
              <a:rPr lang="en-US" sz="2400" dirty="0" err="1">
                <a:cs typeface="B Nazanin" pitchFamily="2" charset="-78"/>
              </a:rPr>
              <a:t>Uptodate</a:t>
            </a:r>
            <a:r>
              <a:rPr lang="en-US" sz="2400" dirty="0">
                <a:cs typeface="B Nazanin" pitchFamily="2" charset="-78"/>
              </a:rPr>
              <a:t> Pathways</a:t>
            </a:r>
            <a:r>
              <a:rPr lang="fa-IR" sz="2400" dirty="0">
                <a:cs typeface="B Nazanin" pitchFamily="2" charset="-78"/>
              </a:rPr>
              <a:t>برای استفاده در بالین جهت راهنمایی پزشکان زمانی که بیمار با مشکل خاص مواجه شده، ایجاد شده که پزشک با استفاده از ابزارهای گردش کار پویا (دینامیک) داده های خاص بیمار را وارد می کند.</a:t>
            </a:r>
          </a:p>
          <a:p>
            <a:pPr marL="0" indent="0" algn="just">
              <a:buNone/>
            </a:pPr>
            <a:r>
              <a:rPr lang="fa-IR" sz="2400" dirty="0">
                <a:cs typeface="B Nazanin" pitchFamily="2" charset="-78"/>
              </a:rPr>
              <a:t> </a:t>
            </a:r>
            <a:r>
              <a:rPr lang="en-US" sz="2400" dirty="0" err="1">
                <a:cs typeface="B Nazanin" pitchFamily="2" charset="-78"/>
              </a:rPr>
              <a:t>Uptodate</a:t>
            </a:r>
            <a:r>
              <a:rPr lang="en-US" sz="2400" dirty="0">
                <a:cs typeface="B Nazanin" pitchFamily="2" charset="-78"/>
              </a:rPr>
              <a:t> Pathways </a:t>
            </a:r>
            <a:r>
              <a:rPr lang="fa-IR" sz="2400" dirty="0">
                <a:cs typeface="B Nazanin" pitchFamily="2" charset="-78"/>
              </a:rPr>
              <a:t>پزشکان را برای تصمیم گیری در مورد  بهترین روش ها برای تشخیص ، غربالگری و دوره بهینه درمان راهنمایی می کند  و یک رهیافت پرسش و پاسخ را برای پیمایش یک </a:t>
            </a:r>
            <a:r>
              <a:rPr lang="en-US" sz="2400" dirty="0">
                <a:cs typeface="B Nazanin" pitchFamily="2" charset="-78"/>
              </a:rPr>
              <a:t> </a:t>
            </a:r>
            <a:r>
              <a:rPr lang="fa-IR" sz="2400" dirty="0">
                <a:cs typeface="B Nazanin" pitchFamily="2" charset="-78"/>
              </a:rPr>
              <a:t>مساًله بالینی خاص ارائه می دهد در واقع از مسیری عبور می کند که منجر به مدیریت درمان بهینه یک بیمار خاص می شود. </a:t>
            </a:r>
          </a:p>
          <a:p>
            <a:pPr marL="0" indent="0" algn="just">
              <a:buNone/>
            </a:pPr>
            <a:r>
              <a:rPr lang="fa-IR" sz="2400" dirty="0">
                <a:cs typeface="B Nazanin" pitchFamily="2" charset="-78"/>
              </a:rPr>
              <a:t>محتوای ارائه شده  در این قسمت دربرگیرنده مرتبط ترین مجموعه مباحث</a:t>
            </a:r>
            <a:r>
              <a:rPr lang="en-US" sz="2400" dirty="0">
                <a:cs typeface="B Nazanin" pitchFamily="2" charset="-78"/>
              </a:rPr>
              <a:t> </a:t>
            </a:r>
            <a:r>
              <a:rPr lang="en-US" sz="2400" dirty="0" err="1">
                <a:cs typeface="B Nazanin" pitchFamily="2" charset="-78"/>
              </a:rPr>
              <a:t>UpToDate</a:t>
            </a:r>
            <a:r>
              <a:rPr lang="en-US" sz="2400" dirty="0">
                <a:cs typeface="B Nazanin" pitchFamily="2" charset="-78"/>
              </a:rPr>
              <a:t> </a:t>
            </a:r>
            <a:r>
              <a:rPr lang="fa-IR" sz="2400" dirty="0">
                <a:cs typeface="B Nazanin" pitchFamily="2" charset="-78"/>
              </a:rPr>
              <a:t>، اطلاعات مربوط به داروها و ابزارهای تصمیم گیری مشترک می باشد.</a:t>
            </a:r>
            <a:endParaRPr lang="en-US" sz="2400" dirty="0">
              <a:cs typeface="B Nazanin" pitchFamily="2" charset="-78"/>
            </a:endParaRPr>
          </a:p>
          <a:p>
            <a:pPr marL="0" indent="0">
              <a:buNone/>
            </a:pPr>
            <a:r>
              <a:rPr lang="en-US" sz="2400" dirty="0">
                <a:cs typeface="B Nazanin" pitchFamily="2" charset="-78"/>
              </a:rPr>
              <a:t>Pathways</a:t>
            </a:r>
            <a:r>
              <a:rPr lang="fa-IR" sz="2400" dirty="0">
                <a:cs typeface="B Nazanin" pitchFamily="2" charset="-78"/>
              </a:rPr>
              <a:t>همچنین خلاصه های مفصلی را ارائه می دهد که مستندات بالینی را پشتیبانی می کند. </a:t>
            </a:r>
            <a:br>
              <a:rPr lang="en-US" sz="1300" b="1" dirty="0"/>
            </a:br>
            <a:endParaRPr lang="en-US" sz="1300"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052736"/>
          </a:xfrm>
          <a:prstGeom prst="rect">
            <a:avLst/>
          </a:prstGeom>
        </p:spPr>
      </p:pic>
    </p:spTree>
    <p:extLst>
      <p:ext uri="{BB962C8B-B14F-4D97-AF65-F5344CB8AC3E}">
        <p14:creationId xmlns:p14="http://schemas.microsoft.com/office/powerpoint/2010/main" val="3253004612"/>
      </p:ext>
    </p:extLst>
  </p:cSld>
  <p:clrMapOvr>
    <a:masterClrMapping/>
  </p:clrMapOvr>
  <p:transition spd="med">
    <p:wheel spokes="8"/>
    <p:sndAc>
      <p:stSnd>
        <p:snd r:embed="rId2" name="camera.wav"/>
      </p:stSnd>
    </p:sndAc>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052736"/>
          </a:xfrm>
          <a:prstGeom prst="rect">
            <a:avLst/>
          </a:prstGeom>
        </p:spPr>
      </p:pic>
      <p:pic>
        <p:nvPicPr>
          <p:cNvPr id="5"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0" y="1196752"/>
            <a:ext cx="8820472" cy="566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36606847"/>
      </p:ext>
    </p:extLst>
  </p:cSld>
  <p:clrMapOvr>
    <a:masterClrMapping/>
  </p:clrMapOvr>
  <p:transition spd="med">
    <p:wheel spokes="8"/>
    <p:sndAc>
      <p:stSnd>
        <p:snd r:embed="rId2" name="camera.wav"/>
      </p:stSnd>
    </p:sndAc>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dirty="0"/>
              <a:t>جستجو در </a:t>
            </a:r>
            <a:r>
              <a:rPr lang="en-US" sz="3600" b="1" dirty="0"/>
              <a:t>pathways</a:t>
            </a:r>
          </a:p>
        </p:txBody>
      </p:sp>
      <p:sp>
        <p:nvSpPr>
          <p:cNvPr id="3" name="Content Placeholder 2"/>
          <p:cNvSpPr>
            <a:spLocks noGrp="1"/>
          </p:cNvSpPr>
          <p:nvPr>
            <p:ph idx="1"/>
          </p:nvPr>
        </p:nvSpPr>
        <p:spPr/>
        <p:txBody>
          <a:bodyPr/>
          <a:lstStyle/>
          <a:p>
            <a:pPr marL="0" indent="0">
              <a:buNone/>
            </a:pPr>
            <a:r>
              <a:rPr lang="fa-IR" sz="2400" b="1" dirty="0">
                <a:cs typeface="B Nazanin" pitchFamily="2" charset="-78"/>
              </a:rPr>
              <a:t>1- وارد کردن واژه مورد نظر</a:t>
            </a:r>
          </a:p>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052736"/>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12" y="2419100"/>
            <a:ext cx="9145712" cy="4424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6343020"/>
      </p:ext>
    </p:extLst>
  </p:cSld>
  <p:clrMapOvr>
    <a:masterClrMapping/>
  </p:clrMapOvr>
  <p:transition spd="med">
    <p:wheel spokes="8"/>
    <p:sndAc>
      <p:stSnd>
        <p:snd r:embed="rId2" name="camera.wav"/>
      </p:stSnd>
    </p:sndAc>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08720"/>
            <a:ext cx="8229600" cy="792088"/>
          </a:xfrm>
        </p:spPr>
        <p:txBody>
          <a:bodyPr>
            <a:normAutofit/>
          </a:bodyPr>
          <a:lstStyle/>
          <a:p>
            <a:pPr algn="r"/>
            <a:r>
              <a:rPr lang="fa-IR" sz="2400" b="1" dirty="0">
                <a:solidFill>
                  <a:schemeClr val="tx1"/>
                </a:solidFill>
                <a:cs typeface="B Nazanin" pitchFamily="2" charset="-78"/>
              </a:rPr>
              <a:t>2- </a:t>
            </a:r>
            <a:r>
              <a:rPr lang="en-US" sz="2400" b="1" dirty="0">
                <a:solidFill>
                  <a:schemeClr val="tx1"/>
                </a:solidFill>
                <a:cs typeface="B Nazanin" pitchFamily="2" charset="-78"/>
              </a:rPr>
              <a:t>start pathways</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043608" cy="1052736"/>
          </a:xfrm>
          <a:prstGeom prst="rect">
            <a:avLst/>
          </a:prstGeom>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04864"/>
            <a:ext cx="9122075" cy="4653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6957175"/>
      </p:ext>
    </p:extLst>
  </p:cSld>
  <p:clrMapOvr>
    <a:masterClrMapping/>
  </p:clrMapOvr>
  <p:transition spd="med">
    <p:wheel spokes="8"/>
    <p:sndAc>
      <p:stSnd>
        <p:snd r:embed="rId2" name="camera.wav"/>
      </p:stSnd>
    </p:sndAc>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r"/>
            <a:r>
              <a:rPr lang="fa-IR" sz="2400" b="1" dirty="0">
                <a:solidFill>
                  <a:schemeClr val="tx1"/>
                </a:solidFill>
                <a:cs typeface="B Nazanin" pitchFamily="2" charset="-78"/>
              </a:rPr>
              <a:t>3-ادامه مسیر </a:t>
            </a:r>
            <a:r>
              <a:rPr lang="en-US" sz="2400" b="1" dirty="0">
                <a:solidFill>
                  <a:schemeClr val="tx1"/>
                </a:solidFill>
                <a:cs typeface="B Nazanin" pitchFamily="2" charset="-78"/>
              </a:rPr>
              <a:t>pathways</a:t>
            </a:r>
          </a:p>
        </p:txBody>
      </p:sp>
      <p:sp>
        <p:nvSpPr>
          <p:cNvPr id="3" name="Content Placeholder 2"/>
          <p:cNvSpPr>
            <a:spLocks noGrp="1"/>
          </p:cNvSpPr>
          <p:nvPr>
            <p:ph idx="1"/>
          </p:nvPr>
        </p:nvSpPr>
        <p:spPr>
          <a:xfrm>
            <a:off x="446856" y="1847088"/>
            <a:ext cx="8229600" cy="4795357"/>
          </a:xfrm>
        </p:spPr>
        <p:txBody>
          <a:bodyPr/>
          <a:lstStyle/>
          <a:p>
            <a:endParaRPr lang="en-US"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958" y="1802258"/>
            <a:ext cx="9132042" cy="50557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043608" cy="1052736"/>
          </a:xfrm>
          <a:prstGeom prst="rect">
            <a:avLst/>
          </a:prstGeom>
        </p:spPr>
      </p:pic>
    </p:spTree>
    <p:extLst>
      <p:ext uri="{BB962C8B-B14F-4D97-AF65-F5344CB8AC3E}">
        <p14:creationId xmlns:p14="http://schemas.microsoft.com/office/powerpoint/2010/main" val="3876865411"/>
      </p:ext>
    </p:extLst>
  </p:cSld>
  <p:clrMapOvr>
    <a:masterClrMapping/>
  </p:clrMapOvr>
  <p:transition spd="med">
    <p:wheel spokes="8"/>
    <p:sndAc>
      <p:stSnd>
        <p:snd r:embed="rId2" name="camera.wav"/>
      </p:stSnd>
    </p:sndAc>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88840"/>
            <a:ext cx="9144000"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043608" cy="1052736"/>
          </a:xfrm>
          <a:prstGeom prst="rect">
            <a:avLst/>
          </a:prstGeom>
        </p:spPr>
      </p:pic>
    </p:spTree>
    <p:extLst>
      <p:ext uri="{BB962C8B-B14F-4D97-AF65-F5344CB8AC3E}">
        <p14:creationId xmlns:p14="http://schemas.microsoft.com/office/powerpoint/2010/main" val="3551466342"/>
      </p:ext>
    </p:extLst>
  </p:cSld>
  <p:clrMapOvr>
    <a:masterClrMapping/>
  </p:clrMapOvr>
  <p:transition spd="med">
    <p:wheel spokes="8"/>
    <p:sndAc>
      <p:stSnd>
        <p:snd r:embed="rId2" name="camera.wav"/>
      </p:stSnd>
    </p:sndAc>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84784"/>
            <a:ext cx="9144000" cy="5373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043608" cy="1052736"/>
          </a:xfrm>
          <a:prstGeom prst="rect">
            <a:avLst/>
          </a:prstGeom>
        </p:spPr>
      </p:pic>
    </p:spTree>
    <p:extLst>
      <p:ext uri="{BB962C8B-B14F-4D97-AF65-F5344CB8AC3E}">
        <p14:creationId xmlns:p14="http://schemas.microsoft.com/office/powerpoint/2010/main" val="1236995073"/>
      </p:ext>
    </p:extLst>
  </p:cSld>
  <p:clrMapOvr>
    <a:masterClrMapping/>
  </p:clrMapOvr>
  <p:transition spd="med">
    <p:wheel spokes="8"/>
    <p:sndAc>
      <p:stSnd>
        <p:snd r:embed="rId2" name="camera.wav"/>
      </p:stSnd>
    </p:sndAc>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564672"/>
          </a:xfrm>
        </p:spPr>
        <p:txBody>
          <a:bodyPr>
            <a:noAutofit/>
          </a:bodyPr>
          <a:lstStyle/>
          <a:p>
            <a:pPr algn="ctr"/>
            <a:r>
              <a:rPr lang="fa-IR" sz="3600" b="1" dirty="0">
                <a:latin typeface="+mn-lt"/>
                <a:cs typeface="B Titr" pitchFamily="2" charset="-78"/>
              </a:rPr>
              <a:t>جستجو در </a:t>
            </a:r>
            <a:r>
              <a:rPr lang="en-US" sz="3600" b="1" dirty="0">
                <a:cs typeface="B Titr" pitchFamily="2" charset="-78"/>
              </a:rPr>
              <a:t>Up to date</a:t>
            </a:r>
          </a:p>
        </p:txBody>
      </p:sp>
      <p:sp>
        <p:nvSpPr>
          <p:cNvPr id="5" name="Content Placeholder 4"/>
          <p:cNvSpPr>
            <a:spLocks noGrp="1"/>
          </p:cNvSpPr>
          <p:nvPr>
            <p:ph idx="1"/>
          </p:nvPr>
        </p:nvSpPr>
        <p:spPr>
          <a:xfrm>
            <a:off x="457200" y="1976956"/>
            <a:ext cx="8229600" cy="4347644"/>
          </a:xfrm>
        </p:spPr>
        <p:txBody>
          <a:bodyPr/>
          <a:lstStyle/>
          <a:p>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052736"/>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412776"/>
            <a:ext cx="9144000" cy="52565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0920260"/>
      </p:ext>
    </p:extLst>
  </p:cSld>
  <p:clrMapOvr>
    <a:masterClrMapping/>
  </p:clrMapOvr>
  <p:transition spd="med">
    <p:wheel spokes="8"/>
    <p:sndAc>
      <p:stSnd>
        <p:snd r:embed="rId2" name="camera.wav"/>
      </p:stSnd>
    </p:sndAc>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7808" y="692696"/>
            <a:ext cx="8229600" cy="996720"/>
          </a:xfrm>
        </p:spPr>
        <p:txBody>
          <a:bodyPr>
            <a:normAutofit/>
          </a:bodyPr>
          <a:lstStyle/>
          <a:p>
            <a:pPr algn="ctr"/>
            <a:r>
              <a:rPr lang="fa-IR" sz="3600" dirty="0">
                <a:cs typeface="B Titr" pitchFamily="2" charset="-78"/>
              </a:rPr>
              <a:t>جزییات جستجو</a:t>
            </a:r>
            <a:endParaRPr lang="en-US" sz="3600" b="1" dirty="0">
              <a:latin typeface="2  Titr"/>
              <a:cs typeface="B Nazanin" pitchFamily="2" charset="-78"/>
            </a:endParaRPr>
          </a:p>
        </p:txBody>
      </p:sp>
      <p:sp>
        <p:nvSpPr>
          <p:cNvPr id="3" name="Content Placeholder 2"/>
          <p:cNvSpPr>
            <a:spLocks noGrp="1"/>
          </p:cNvSpPr>
          <p:nvPr>
            <p:ph idx="1"/>
          </p:nvPr>
        </p:nvSpPr>
        <p:spPr/>
        <p:txBody>
          <a:bodyPr/>
          <a:lstStyle/>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052736"/>
          </a:xfrm>
          <a:prstGeom prst="rect">
            <a:avLst/>
          </a:prstGeom>
        </p:spPr>
      </p:pic>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916832"/>
            <a:ext cx="9144000" cy="49411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35103787"/>
      </p:ext>
    </p:extLst>
  </p:cSld>
  <p:clrMapOvr>
    <a:masterClrMapping/>
  </p:clrMapOvr>
  <p:transition spd="med">
    <p:wheel spokes="8"/>
    <p:sndAc>
      <p:stSnd>
        <p:snd r:embed="rId2" name="camera.wav"/>
      </p:stSnd>
    </p:sndAc>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normAutofit/>
          </a:bodyPr>
          <a:lstStyle/>
          <a:p>
            <a:pPr algn="ctr"/>
            <a:r>
              <a:rPr lang="fa-IR" sz="3600" dirty="0">
                <a:cs typeface="B Titr" pitchFamily="2" charset="-78"/>
              </a:rPr>
              <a:t>جزییات جستجو</a:t>
            </a:r>
            <a:endParaRPr lang="en-US" sz="3600" dirty="0">
              <a:cs typeface="B Titr" pitchFamily="2" charset="-78"/>
            </a:endParaRPr>
          </a:p>
        </p:txBody>
      </p:sp>
      <p:sp>
        <p:nvSpPr>
          <p:cNvPr id="3" name="Content Placeholder 2"/>
          <p:cNvSpPr>
            <a:spLocks noGrp="1"/>
          </p:cNvSpPr>
          <p:nvPr>
            <p:ph idx="1"/>
          </p:nvPr>
        </p:nvSpPr>
        <p:spPr>
          <a:xfrm>
            <a:off x="457200" y="1916832"/>
            <a:ext cx="8229600" cy="4407768"/>
          </a:xfrm>
        </p:spPr>
        <p:txBody>
          <a:bodyPr/>
          <a:lstStyle/>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052736"/>
          </a:xfrm>
          <a:prstGeom prst="rect">
            <a:avLst/>
          </a:prstGeom>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700808"/>
            <a:ext cx="9144000" cy="5157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9746958"/>
      </p:ext>
    </p:extLst>
  </p:cSld>
  <p:clrMapOvr>
    <a:masterClrMapping/>
  </p:clrMapOvr>
  <p:transition spd="med">
    <p:wheel spokes="8"/>
    <p:sndAc>
      <p:stSnd>
        <p:snd r:embed="rId2" name="camera.wav"/>
      </p:stSnd>
    </p:sndAc>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457200" y="671513"/>
            <a:ext cx="8229600" cy="1371600"/>
          </a:xfrm>
        </p:spPr>
        <p:txBody>
          <a:bodyPr/>
          <a:lstStyle/>
          <a:p>
            <a:pPr algn="ctr" rtl="1" eaLnBrk="1" hangingPunct="1"/>
            <a:r>
              <a:rPr lang="fa-IR" altLang="en-US" b="1">
                <a:solidFill>
                  <a:srgbClr val="FF0000"/>
                </a:solidFill>
                <a:cs typeface="B Mitra" panose="00000400000000000000" pitchFamily="2" charset="-78"/>
              </a:rPr>
              <a:t>انواع</a:t>
            </a:r>
            <a:r>
              <a:rPr lang="fa-IR" altLang="en-US" b="1">
                <a:cs typeface="B Mitra" panose="00000400000000000000" pitchFamily="2" charset="-78"/>
              </a:rPr>
              <a:t> منابع اطلاعاتی در </a:t>
            </a:r>
            <a:r>
              <a:rPr lang="fa-IR" altLang="en-US" b="1">
                <a:solidFill>
                  <a:srgbClr val="FF0000"/>
                </a:solidFill>
                <a:cs typeface="B Mitra" panose="00000400000000000000" pitchFamily="2" charset="-78"/>
              </a:rPr>
              <a:t>پزشکی بالينی</a:t>
            </a:r>
            <a:endParaRPr lang="fa-IR" altLang="en-US" b="1">
              <a:solidFill>
                <a:srgbClr val="FF0000"/>
              </a:solidFill>
            </a:endParaRPr>
          </a:p>
        </p:txBody>
      </p:sp>
      <p:sp>
        <p:nvSpPr>
          <p:cNvPr id="14339" name="Content Placeholder 2"/>
          <p:cNvSpPr>
            <a:spLocks noGrp="1"/>
          </p:cNvSpPr>
          <p:nvPr>
            <p:ph idx="1"/>
          </p:nvPr>
        </p:nvSpPr>
        <p:spPr>
          <a:xfrm>
            <a:off x="642938" y="2547938"/>
            <a:ext cx="7958137" cy="3881437"/>
          </a:xfrm>
        </p:spPr>
        <p:txBody>
          <a:bodyPr/>
          <a:lstStyle/>
          <a:p>
            <a:pPr algn="l" rtl="0" eaLnBrk="1" hangingPunct="1"/>
            <a:r>
              <a:rPr lang="en-US" altLang="en-US" sz="3600" dirty="0">
                <a:solidFill>
                  <a:srgbClr val="FF0000"/>
                </a:solidFill>
              </a:rPr>
              <a:t>Primary</a:t>
            </a:r>
            <a:r>
              <a:rPr lang="en-US" altLang="en-US" sz="3600" dirty="0"/>
              <a:t> resources</a:t>
            </a:r>
          </a:p>
          <a:p>
            <a:pPr algn="l" rtl="0" eaLnBrk="1" hangingPunct="1"/>
            <a:r>
              <a:rPr lang="en-US" altLang="en-US" sz="3600" dirty="0">
                <a:solidFill>
                  <a:srgbClr val="FF0000"/>
                </a:solidFill>
              </a:rPr>
              <a:t>Secondary</a:t>
            </a:r>
            <a:r>
              <a:rPr lang="en-US" altLang="en-US" sz="3600" dirty="0"/>
              <a:t> resources</a:t>
            </a:r>
          </a:p>
          <a:p>
            <a:pPr algn="l" rtl="0" eaLnBrk="1" hangingPunct="1"/>
            <a:r>
              <a:rPr lang="en-US" altLang="en-US" sz="3600" dirty="0">
                <a:solidFill>
                  <a:srgbClr val="FF0000"/>
                </a:solidFill>
              </a:rPr>
              <a:t>Tertiary</a:t>
            </a:r>
            <a:r>
              <a:rPr lang="en-US" altLang="en-US" sz="3600" dirty="0"/>
              <a:t> resources</a:t>
            </a:r>
            <a:endParaRPr lang="fa-IR" altLang="en-US" sz="3600"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115616" cy="1052736"/>
          </a:xfrm>
          <a:prstGeom prst="rect">
            <a:avLst/>
          </a:prstGeom>
        </p:spPr>
      </p:pic>
    </p:spTree>
    <p:extLst>
      <p:ext uri="{BB962C8B-B14F-4D97-AF65-F5344CB8AC3E}">
        <p14:creationId xmlns:p14="http://schemas.microsoft.com/office/powerpoint/2010/main" val="1499985909"/>
      </p:ext>
    </p:extLst>
  </p:cSld>
  <p:clrMapOvr>
    <a:masterClrMapping/>
  </p:clrMapOvr>
  <p:transition spd="med">
    <p:wheel spokes="8"/>
    <p:sndAc>
      <p:stSnd>
        <p:snd r:embed="rId3" name="camera.wav"/>
      </p:stSnd>
    </p:sndAc>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normAutofit/>
          </a:bodyPr>
          <a:lstStyle/>
          <a:p>
            <a:pPr algn="ctr"/>
            <a:r>
              <a:rPr lang="fa-IR" sz="3600" dirty="0">
                <a:cs typeface="B Titr" pitchFamily="2" charset="-78"/>
              </a:rPr>
              <a:t>جزییات جستجو</a:t>
            </a:r>
            <a:endParaRPr lang="en-US" sz="3600" dirty="0">
              <a:cs typeface="B Titr" pitchFamily="2" charset="-78"/>
            </a:endParaRPr>
          </a:p>
        </p:txBody>
      </p:sp>
      <p:sp>
        <p:nvSpPr>
          <p:cNvPr id="3" name="Content Placeholder 2"/>
          <p:cNvSpPr>
            <a:spLocks noGrp="1"/>
          </p:cNvSpPr>
          <p:nvPr>
            <p:ph idx="1"/>
          </p:nvPr>
        </p:nvSpPr>
        <p:spPr>
          <a:xfrm>
            <a:off x="457200" y="1916832"/>
            <a:ext cx="8229600" cy="4407768"/>
          </a:xfrm>
        </p:spPr>
        <p:txBody>
          <a:bodyPr/>
          <a:lstStyle/>
          <a:p>
            <a:pPr marL="0" indent="0">
              <a:buNone/>
            </a:pPr>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052736"/>
          </a:xfrm>
          <a:prstGeom prst="rect">
            <a:avLst/>
          </a:prstGeom>
        </p:spPr>
      </p:pic>
      <p:pic>
        <p:nvPicPr>
          <p:cNvPr id="5" name="Picture 4"/>
          <p:cNvPicPr>
            <a:picLocks noChangeAspect="1"/>
          </p:cNvPicPr>
          <p:nvPr/>
        </p:nvPicPr>
        <p:blipFill>
          <a:blip r:embed="rId4"/>
          <a:stretch>
            <a:fillRect/>
          </a:stretch>
        </p:blipFill>
        <p:spPr>
          <a:xfrm>
            <a:off x="0" y="1916832"/>
            <a:ext cx="9144000" cy="5798418"/>
          </a:xfrm>
          <a:prstGeom prst="rect">
            <a:avLst/>
          </a:prstGeom>
        </p:spPr>
      </p:pic>
    </p:spTree>
    <p:extLst>
      <p:ext uri="{BB962C8B-B14F-4D97-AF65-F5344CB8AC3E}">
        <p14:creationId xmlns:p14="http://schemas.microsoft.com/office/powerpoint/2010/main" val="3633085546"/>
      </p:ext>
    </p:extLst>
  </p:cSld>
  <p:clrMapOvr>
    <a:masterClrMapping/>
  </p:clrMapOvr>
  <p:transition spd="med">
    <p:wheel spokes="8"/>
    <p:sndAc>
      <p:stSnd>
        <p:snd r:embed="rId2" name="camera.wav"/>
      </p:stSnd>
    </p:sndAc>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normAutofit/>
          </a:bodyPr>
          <a:lstStyle/>
          <a:p>
            <a:pPr algn="ctr"/>
            <a:r>
              <a:rPr lang="fa-IR" sz="3600" dirty="0">
                <a:cs typeface="B Titr" pitchFamily="2" charset="-78"/>
              </a:rPr>
              <a:t>جزییات جستجو</a:t>
            </a:r>
            <a:endParaRPr lang="en-US" sz="3600" dirty="0">
              <a:cs typeface="B Titr" pitchFamily="2" charset="-78"/>
            </a:endParaRPr>
          </a:p>
        </p:txBody>
      </p:sp>
      <p:pic>
        <p:nvPicPr>
          <p:cNvPr id="6" name="Content Placeholder 5"/>
          <p:cNvPicPr>
            <a:picLocks noGrp="1" noChangeAspect="1"/>
          </p:cNvPicPr>
          <p:nvPr>
            <p:ph idx="1"/>
          </p:nvPr>
        </p:nvPicPr>
        <p:blipFill>
          <a:blip r:embed="rId3"/>
          <a:stretch>
            <a:fillRect/>
          </a:stretch>
        </p:blipFill>
        <p:spPr>
          <a:xfrm>
            <a:off x="179512" y="1916113"/>
            <a:ext cx="8964488" cy="4941887"/>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115616" cy="1052736"/>
          </a:xfrm>
          <a:prstGeom prst="rect">
            <a:avLst/>
          </a:prstGeom>
        </p:spPr>
      </p:pic>
    </p:spTree>
    <p:extLst>
      <p:ext uri="{BB962C8B-B14F-4D97-AF65-F5344CB8AC3E}">
        <p14:creationId xmlns:p14="http://schemas.microsoft.com/office/powerpoint/2010/main" val="119269432"/>
      </p:ext>
    </p:extLst>
  </p:cSld>
  <p:clrMapOvr>
    <a:masterClrMapping/>
  </p:clrMapOvr>
  <p:transition spd="med">
    <p:wheel spokes="8"/>
    <p:sndAc>
      <p:stSnd>
        <p:snd r:embed="rId2" name="camera.wav"/>
      </p:stSnd>
    </p:sndAc>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852704"/>
          </a:xfrm>
        </p:spPr>
        <p:txBody>
          <a:bodyPr>
            <a:normAutofit/>
          </a:bodyPr>
          <a:lstStyle/>
          <a:p>
            <a:pPr algn="ctr"/>
            <a:r>
              <a:rPr lang="fa-IR" sz="3600" dirty="0">
                <a:cs typeface="B Titr" pitchFamily="2" charset="-78"/>
              </a:rPr>
              <a:t>جزییات جستجو</a:t>
            </a:r>
            <a:endParaRPr lang="en-US" sz="3600" dirty="0">
              <a:cs typeface="B Titr" pitchFamily="2" charset="-78"/>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052736"/>
          </a:xfrm>
          <a:prstGeom prst="rect">
            <a:avLst/>
          </a:prstGeom>
        </p:spPr>
      </p:pic>
      <p:sp>
        <p:nvSpPr>
          <p:cNvPr id="3" name="Content Placeholder 2"/>
          <p:cNvSpPr>
            <a:spLocks noGrp="1"/>
          </p:cNvSpPr>
          <p:nvPr>
            <p:ph idx="1"/>
          </p:nvPr>
        </p:nvSpPr>
        <p:spPr/>
        <p:txBody>
          <a:bodyPr/>
          <a:lstStyle/>
          <a:p>
            <a:endParaRPr lang="en-US"/>
          </a:p>
        </p:txBody>
      </p:sp>
      <p:pic>
        <p:nvPicPr>
          <p:cNvPr id="5" name="Picture 4"/>
          <p:cNvPicPr>
            <a:picLocks noChangeAspect="1"/>
          </p:cNvPicPr>
          <p:nvPr/>
        </p:nvPicPr>
        <p:blipFill>
          <a:blip r:embed="rId4"/>
          <a:stretch>
            <a:fillRect/>
          </a:stretch>
        </p:blipFill>
        <p:spPr>
          <a:xfrm>
            <a:off x="0" y="1935480"/>
            <a:ext cx="9144000" cy="4892432"/>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624"/>
            <a:ext cx="1115616" cy="1052736"/>
          </a:xfrm>
          <a:prstGeom prst="rect">
            <a:avLst/>
          </a:prstGeom>
        </p:spPr>
      </p:pic>
    </p:spTree>
    <p:extLst>
      <p:ext uri="{BB962C8B-B14F-4D97-AF65-F5344CB8AC3E}">
        <p14:creationId xmlns:p14="http://schemas.microsoft.com/office/powerpoint/2010/main" val="818903653"/>
      </p:ext>
    </p:extLst>
  </p:cSld>
  <p:clrMapOvr>
    <a:masterClrMapping/>
  </p:clrMapOvr>
  <p:transition spd="med">
    <p:wheel spokes="8"/>
    <p:sndAc>
      <p:stSnd>
        <p:snd r:embed="rId2" name="camera.wav"/>
      </p:stSnd>
    </p:sndAc>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fa-IR" sz="3600" b="1" dirty="0"/>
              <a:t>تقسیم بندی </a:t>
            </a:r>
            <a:r>
              <a:rPr lang="en-US" sz="3600" b="1" dirty="0"/>
              <a:t>Grade</a:t>
            </a:r>
          </a:p>
        </p:txBody>
      </p:sp>
      <p:sp>
        <p:nvSpPr>
          <p:cNvPr id="3" name="Content Placeholder 2"/>
          <p:cNvSpPr>
            <a:spLocks noGrp="1"/>
          </p:cNvSpPr>
          <p:nvPr>
            <p:ph idx="1"/>
          </p:nvPr>
        </p:nvSpPr>
        <p:spPr>
          <a:xfrm>
            <a:off x="0" y="1935480"/>
            <a:ext cx="8892480" cy="4922520"/>
          </a:xfrm>
        </p:spPr>
        <p:txBody>
          <a:bodyPr>
            <a:normAutofit/>
          </a:bodyPr>
          <a:lstStyle/>
          <a:p>
            <a:pPr marL="0" indent="0">
              <a:buNone/>
            </a:pPr>
            <a:endParaRPr lang="fa-IR" sz="2400" b="1" dirty="0">
              <a:cs typeface="B Nazanin" panose="00000400000000000000" pitchFamily="2" charset="-78"/>
            </a:endParaRPr>
          </a:p>
          <a:p>
            <a:pPr marL="0" indent="0">
              <a:buNone/>
            </a:pPr>
            <a:r>
              <a:rPr lang="fa-IR" sz="2400" b="1" dirty="0">
                <a:cs typeface="B Nazanin" panose="00000400000000000000" pitchFamily="2" charset="-78"/>
              </a:rPr>
              <a:t>درجه بندی توصیه : 1- قوی (فایده بیشتر از ریسک )</a:t>
            </a:r>
          </a:p>
          <a:p>
            <a:pPr marL="0" indent="0">
              <a:buNone/>
            </a:pPr>
            <a:r>
              <a:rPr lang="fa-IR" sz="2400" b="1" dirty="0">
                <a:cs typeface="B Nazanin" panose="00000400000000000000" pitchFamily="2" charset="-78"/>
              </a:rPr>
              <a:t>      </a:t>
            </a:r>
            <a:r>
              <a:rPr lang="en-US" sz="2400" b="1" dirty="0">
                <a:cs typeface="B Nazanin" panose="00000400000000000000" pitchFamily="2" charset="-78"/>
              </a:rPr>
              <a:t>       </a:t>
            </a:r>
            <a:r>
              <a:rPr lang="fa-IR" sz="2400" b="1" dirty="0">
                <a:cs typeface="B Nazanin" panose="00000400000000000000" pitchFamily="2" charset="-78"/>
              </a:rPr>
              <a:t>                  2- ضعیف (فایده و ریسک برابر-50/50)</a:t>
            </a:r>
          </a:p>
          <a:p>
            <a:pPr marL="0" indent="0">
              <a:buNone/>
            </a:pPr>
            <a:endParaRPr lang="fa-IR" sz="2400" b="1" dirty="0">
              <a:cs typeface="B Nazanin" panose="00000400000000000000" pitchFamily="2" charset="-78"/>
            </a:endParaRPr>
          </a:p>
          <a:p>
            <a:pPr marL="0" indent="0">
              <a:buNone/>
            </a:pPr>
            <a:r>
              <a:rPr lang="fa-IR" sz="2400" b="1" dirty="0">
                <a:cs typeface="B Nazanin" panose="00000400000000000000" pitchFamily="2" charset="-78"/>
              </a:rPr>
              <a:t>درجه بندی شواهد :</a:t>
            </a:r>
            <a:r>
              <a:rPr lang="en-US" sz="2400" b="1" dirty="0">
                <a:cs typeface="B Nazanin" panose="00000400000000000000" pitchFamily="2" charset="-78"/>
              </a:rPr>
              <a:t> </a:t>
            </a:r>
            <a:r>
              <a:rPr lang="fa-IR" sz="2400" b="1" dirty="0">
                <a:cs typeface="B Nazanin" panose="00000400000000000000" pitchFamily="2" charset="-78"/>
              </a:rPr>
              <a:t> </a:t>
            </a:r>
            <a:r>
              <a:rPr lang="en-US" sz="2400" b="1" dirty="0">
                <a:cs typeface="B Nazanin" panose="00000400000000000000" pitchFamily="2" charset="-78"/>
              </a:rPr>
              <a:t> A</a:t>
            </a:r>
            <a:r>
              <a:rPr lang="fa-IR" sz="2400" b="1" dirty="0">
                <a:cs typeface="B Nazanin" panose="00000400000000000000" pitchFamily="2" charset="-78"/>
              </a:rPr>
              <a:t> کیفیت قوی  </a:t>
            </a:r>
          </a:p>
          <a:p>
            <a:pPr marL="0" indent="0">
              <a:buNone/>
            </a:pPr>
            <a:r>
              <a:rPr lang="fa-IR" sz="2400" b="1" dirty="0">
                <a:cs typeface="B Nazanin" panose="00000400000000000000" pitchFamily="2" charset="-78"/>
              </a:rPr>
              <a:t>                 </a:t>
            </a:r>
            <a:r>
              <a:rPr lang="en-US" sz="2400" b="1" dirty="0">
                <a:cs typeface="B Nazanin" panose="00000400000000000000" pitchFamily="2" charset="-78"/>
              </a:rPr>
              <a:t>        </a:t>
            </a:r>
            <a:r>
              <a:rPr lang="fa-IR" sz="2400" b="1" dirty="0">
                <a:cs typeface="B Nazanin" panose="00000400000000000000" pitchFamily="2" charset="-78"/>
              </a:rPr>
              <a:t>      </a:t>
            </a:r>
            <a:r>
              <a:rPr lang="en-US" sz="2400" b="1" dirty="0">
                <a:cs typeface="B Nazanin" panose="00000400000000000000" pitchFamily="2" charset="-78"/>
              </a:rPr>
              <a:t>B </a:t>
            </a:r>
            <a:r>
              <a:rPr lang="fa-IR" sz="2400" b="1" dirty="0">
                <a:cs typeface="B Nazanin" panose="00000400000000000000" pitchFamily="2" charset="-78"/>
              </a:rPr>
              <a:t> کیفیت متوسط </a:t>
            </a:r>
          </a:p>
          <a:p>
            <a:pPr marL="0" indent="0">
              <a:buNone/>
            </a:pPr>
            <a:r>
              <a:rPr lang="fa-IR" sz="2400" b="1" dirty="0">
                <a:cs typeface="B Nazanin" panose="00000400000000000000" pitchFamily="2" charset="-78"/>
              </a:rPr>
              <a:t>                 </a:t>
            </a:r>
            <a:r>
              <a:rPr lang="en-US" sz="2400" b="1" dirty="0">
                <a:cs typeface="B Nazanin" panose="00000400000000000000" pitchFamily="2" charset="-78"/>
              </a:rPr>
              <a:t>        </a:t>
            </a:r>
            <a:r>
              <a:rPr lang="fa-IR" sz="2400" b="1" dirty="0">
                <a:cs typeface="B Nazanin" panose="00000400000000000000" pitchFamily="2" charset="-78"/>
              </a:rPr>
              <a:t>       </a:t>
            </a:r>
            <a:r>
              <a:rPr lang="en-US" sz="2400" b="1" dirty="0">
                <a:cs typeface="B Nazanin" panose="00000400000000000000" pitchFamily="2" charset="-78"/>
              </a:rPr>
              <a:t>C</a:t>
            </a:r>
            <a:r>
              <a:rPr lang="fa-IR" sz="2400" b="1" dirty="0">
                <a:cs typeface="B Nazanin" panose="00000400000000000000" pitchFamily="2" charset="-78"/>
              </a:rPr>
              <a:t> کیفیت ضعیف </a:t>
            </a:r>
            <a:endParaRPr lang="en-US" sz="2400" b="1" dirty="0">
              <a:cs typeface="B Nazanin" panose="00000400000000000000" pitchFamily="2" charset="-78"/>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1624"/>
            <a:ext cx="1115616" cy="1052736"/>
          </a:xfrm>
          <a:prstGeom prst="rect">
            <a:avLst/>
          </a:prstGeom>
        </p:spPr>
      </p:pic>
    </p:spTree>
    <p:extLst>
      <p:ext uri="{BB962C8B-B14F-4D97-AF65-F5344CB8AC3E}">
        <p14:creationId xmlns:p14="http://schemas.microsoft.com/office/powerpoint/2010/main" val="3023116642"/>
      </p:ext>
    </p:extLst>
  </p:cSld>
  <p:clrMapOvr>
    <a:masterClrMapping/>
  </p:clrMapOvr>
  <p:transition spd="med">
    <p:wheel spokes="8"/>
    <p:sndAc>
      <p:stSnd>
        <p:snd r:embed="rId2" name="camera.wav"/>
      </p:stSnd>
    </p:sndAc>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lgn="ctr">
              <a:buNone/>
            </a:pPr>
            <a:endParaRPr lang="fa-IR" sz="3600" dirty="0">
              <a:latin typeface="2  Titr"/>
            </a:endParaRPr>
          </a:p>
          <a:p>
            <a:pPr marL="0" indent="0" algn="ctr">
              <a:buNone/>
            </a:pPr>
            <a:endParaRPr lang="fa-IR" sz="3600" dirty="0">
              <a:latin typeface="2  Titr"/>
            </a:endParaRPr>
          </a:p>
          <a:p>
            <a:pPr marL="0" indent="0" algn="ctr">
              <a:buNone/>
            </a:pPr>
            <a:r>
              <a:rPr lang="fa-IR" sz="3600" b="1" dirty="0">
                <a:latin typeface="2  Titr"/>
                <a:cs typeface="2  Titr" pitchFamily="2" charset="-78"/>
              </a:rPr>
              <a:t>موفق و سربلند باشید.</a:t>
            </a:r>
          </a:p>
          <a:p>
            <a:pPr marL="0" indent="0" algn="ctr">
              <a:buNone/>
            </a:pPr>
            <a:endParaRPr lang="fa-IR" sz="3600" b="1" dirty="0">
              <a:latin typeface="2  Titr"/>
              <a:cs typeface="B Titr" pitchFamily="2" charset="-78"/>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115616" cy="1052736"/>
          </a:xfrm>
          <a:prstGeom prst="rect">
            <a:avLst/>
          </a:prstGeom>
        </p:spPr>
      </p:pic>
    </p:spTree>
    <p:extLst>
      <p:ext uri="{BB962C8B-B14F-4D97-AF65-F5344CB8AC3E}">
        <p14:creationId xmlns:p14="http://schemas.microsoft.com/office/powerpoint/2010/main" val="1269788289"/>
      </p:ext>
    </p:extLst>
  </p:cSld>
  <p:clrMapOvr>
    <a:masterClrMapping/>
  </p:clrMapOvr>
  <p:transition spd="med">
    <p:wheel spokes="8"/>
    <p:sndAc>
      <p:stSnd>
        <p:snd r:embed="rId2" name="camera.wav"/>
      </p:stSnd>
    </p:sndAc>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normAutofit fontScale="90000"/>
          </a:bodyPr>
          <a:lstStyle/>
          <a:p>
            <a:pPr algn="ctr" eaLnBrk="1" hangingPunct="1"/>
            <a:r>
              <a:rPr lang="en-US" altLang="en-US" b="1" dirty="0">
                <a:solidFill>
                  <a:srgbClr val="FF0000"/>
                </a:solidFill>
              </a:rPr>
              <a:t>Primary</a:t>
            </a:r>
            <a:r>
              <a:rPr lang="en-US" altLang="en-US" b="1" dirty="0"/>
              <a:t> Resources</a:t>
            </a:r>
            <a:br>
              <a:rPr lang="fa-IR" altLang="en-US" b="1" dirty="0"/>
            </a:br>
            <a:r>
              <a:rPr lang="fa-IR" altLang="en-US" b="1" dirty="0">
                <a:cs typeface="B Mitra" panose="00000400000000000000" pitchFamily="2" charset="-78"/>
              </a:rPr>
              <a:t>منابع اطلاعاتی </a:t>
            </a:r>
            <a:r>
              <a:rPr lang="fa-IR" altLang="en-US" b="1" dirty="0">
                <a:solidFill>
                  <a:srgbClr val="FF0000"/>
                </a:solidFill>
                <a:cs typeface="B Mitra" panose="00000400000000000000" pitchFamily="2" charset="-78"/>
              </a:rPr>
              <a:t>ردیف اول</a:t>
            </a:r>
            <a:endParaRPr lang="en-US" altLang="en-US" b="1" dirty="0">
              <a:solidFill>
                <a:srgbClr val="FF0000"/>
              </a:solidFill>
              <a:cs typeface="B Mitra" panose="00000400000000000000" pitchFamily="2" charset="-78"/>
            </a:endParaRPr>
          </a:p>
        </p:txBody>
      </p:sp>
      <p:sp>
        <p:nvSpPr>
          <p:cNvPr id="16387" name="Content Placeholder 2"/>
          <p:cNvSpPr>
            <a:spLocks noGrp="1"/>
          </p:cNvSpPr>
          <p:nvPr>
            <p:ph idx="1"/>
          </p:nvPr>
        </p:nvSpPr>
        <p:spPr>
          <a:xfrm>
            <a:off x="571500" y="2211388"/>
            <a:ext cx="7958138" cy="3881437"/>
          </a:xfrm>
        </p:spPr>
        <p:txBody>
          <a:bodyPr>
            <a:normAutofit lnSpcReduction="10000"/>
          </a:bodyPr>
          <a:lstStyle/>
          <a:p>
            <a:pPr algn="l" rtl="0" eaLnBrk="1" hangingPunct="1"/>
            <a:r>
              <a:rPr lang="en-US" altLang="en-US" sz="2800" dirty="0"/>
              <a:t>A primary source is </a:t>
            </a:r>
            <a:r>
              <a:rPr lang="en-US" altLang="en-US" sz="2800" dirty="0">
                <a:solidFill>
                  <a:srgbClr val="FF0000"/>
                </a:solidFill>
              </a:rPr>
              <a:t>firsthand </a:t>
            </a:r>
            <a:r>
              <a:rPr lang="en-US" altLang="en-US" sz="2800" dirty="0"/>
              <a:t>original research or direct evidence concerning a </a:t>
            </a:r>
            <a:r>
              <a:rPr lang="en-US" altLang="en-US" sz="2800" dirty="0">
                <a:solidFill>
                  <a:srgbClr val="FF0000"/>
                </a:solidFill>
              </a:rPr>
              <a:t>topic under investigation not interpreted.</a:t>
            </a:r>
          </a:p>
          <a:p>
            <a:pPr algn="l" rtl="0" eaLnBrk="1" hangingPunct="1"/>
            <a:r>
              <a:rPr lang="en-US" altLang="en-US" sz="2800" dirty="0"/>
              <a:t>Primary resources are generally </a:t>
            </a:r>
            <a:r>
              <a:rPr lang="en-US" altLang="en-US" sz="2800" dirty="0">
                <a:solidFill>
                  <a:srgbClr val="FF0000"/>
                </a:solidFill>
              </a:rPr>
              <a:t>original articles </a:t>
            </a:r>
            <a:r>
              <a:rPr lang="en-US" altLang="en-US" sz="2800" dirty="0"/>
              <a:t>that appear in peer-reviewed journals and are found primarily by searching Medline. </a:t>
            </a:r>
          </a:p>
          <a:p>
            <a:pPr algn="l" rtl="0" eaLnBrk="1" hangingPunct="1"/>
            <a:r>
              <a:rPr lang="en-US" altLang="en-US" sz="2800" dirty="0"/>
              <a:t>Require </a:t>
            </a:r>
            <a:r>
              <a:rPr lang="en-US" altLang="en-US" sz="2800" dirty="0">
                <a:solidFill>
                  <a:srgbClr val="FF0000"/>
                </a:solidFill>
              </a:rPr>
              <a:t>more work </a:t>
            </a:r>
            <a:r>
              <a:rPr lang="en-US" altLang="en-US" sz="2800" dirty="0"/>
              <a:t>to validate.</a:t>
            </a:r>
          </a:p>
          <a:p>
            <a:pPr algn="l" rtl="0" eaLnBrk="1" hangingPunct="1"/>
            <a:r>
              <a:rPr lang="en-US" altLang="en-US" sz="2800" dirty="0"/>
              <a:t>Samples are </a:t>
            </a:r>
            <a:r>
              <a:rPr lang="en-US" altLang="en-US" sz="2800" dirty="0">
                <a:solidFill>
                  <a:srgbClr val="FF0000"/>
                </a:solidFill>
              </a:rPr>
              <a:t>Medline, </a:t>
            </a:r>
            <a:r>
              <a:rPr lang="en-US" altLang="en-US" sz="2800" dirty="0" err="1">
                <a:solidFill>
                  <a:srgbClr val="FF0000"/>
                </a:solidFill>
              </a:rPr>
              <a:t>Embase</a:t>
            </a:r>
            <a:r>
              <a:rPr lang="en-US" altLang="en-US" sz="2800" dirty="0">
                <a:solidFill>
                  <a:srgbClr val="FF0000"/>
                </a:solidFill>
              </a:rPr>
              <a:t>, ISI Web of Science, Scopus, …</a:t>
            </a:r>
          </a:p>
          <a:p>
            <a:pPr eaLnBrk="1" hangingPunct="1"/>
            <a:endParaRPr lang="en-US" altLang="en-US" sz="2800" b="1" dirty="0"/>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115616" cy="1052736"/>
          </a:xfrm>
          <a:prstGeom prst="rect">
            <a:avLst/>
          </a:prstGeom>
        </p:spPr>
      </p:pic>
    </p:spTree>
    <p:extLst>
      <p:ext uri="{BB962C8B-B14F-4D97-AF65-F5344CB8AC3E}">
        <p14:creationId xmlns:p14="http://schemas.microsoft.com/office/powerpoint/2010/main" val="151536638"/>
      </p:ext>
    </p:extLst>
  </p:cSld>
  <p:clrMapOvr>
    <a:masterClrMapping/>
  </p:clrMapOvr>
  <p:transition spd="med">
    <p:wheel spokes="8"/>
    <p:sndAc>
      <p:stSnd>
        <p:snd r:embed="rId3" name="camera.wav"/>
      </p:stSnd>
    </p:sndAc>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normAutofit fontScale="90000"/>
          </a:bodyPr>
          <a:lstStyle/>
          <a:p>
            <a:pPr algn="ctr" eaLnBrk="1" hangingPunct="1"/>
            <a:r>
              <a:rPr lang="en-US" altLang="en-US" b="1" dirty="0">
                <a:solidFill>
                  <a:srgbClr val="FF0000"/>
                </a:solidFill>
              </a:rPr>
              <a:t>Secondary</a:t>
            </a:r>
            <a:r>
              <a:rPr lang="en-US" altLang="en-US" b="1" dirty="0"/>
              <a:t> Resources</a:t>
            </a:r>
            <a:br>
              <a:rPr lang="en-US" altLang="en-US" b="1" dirty="0"/>
            </a:br>
            <a:r>
              <a:rPr lang="fa-IR" altLang="en-US" b="1" dirty="0">
                <a:cs typeface="B Mitra" panose="00000400000000000000" pitchFamily="2" charset="-78"/>
              </a:rPr>
              <a:t>منابع اطلاعاتی </a:t>
            </a:r>
            <a:r>
              <a:rPr lang="fa-IR" altLang="en-US" b="1" dirty="0">
                <a:solidFill>
                  <a:srgbClr val="FF0000"/>
                </a:solidFill>
                <a:cs typeface="B Mitra" panose="00000400000000000000" pitchFamily="2" charset="-78"/>
              </a:rPr>
              <a:t>ردیف دوم</a:t>
            </a:r>
            <a:endParaRPr lang="fa-IR" altLang="en-US" b="1" dirty="0"/>
          </a:p>
        </p:txBody>
      </p:sp>
      <p:sp>
        <p:nvSpPr>
          <p:cNvPr id="18435" name="Content Placeholder 2"/>
          <p:cNvSpPr>
            <a:spLocks noGrp="1"/>
          </p:cNvSpPr>
          <p:nvPr>
            <p:ph idx="1"/>
          </p:nvPr>
        </p:nvSpPr>
        <p:spPr>
          <a:xfrm>
            <a:off x="684213" y="2211388"/>
            <a:ext cx="7958137" cy="3881437"/>
          </a:xfrm>
        </p:spPr>
        <p:txBody>
          <a:bodyPr>
            <a:normAutofit lnSpcReduction="10000"/>
          </a:bodyPr>
          <a:lstStyle/>
          <a:p>
            <a:pPr algn="l" rtl="0" eaLnBrk="1" hangingPunct="1"/>
            <a:r>
              <a:rPr lang="en-US" altLang="en-US" sz="2800" dirty="0"/>
              <a:t>Secondary sources </a:t>
            </a:r>
            <a:r>
              <a:rPr lang="en-US" altLang="en-US" sz="2800" dirty="0">
                <a:solidFill>
                  <a:srgbClr val="FF0000"/>
                </a:solidFill>
              </a:rPr>
              <a:t>describe or analyze the primary sources</a:t>
            </a:r>
            <a:r>
              <a:rPr lang="en-US" altLang="en-US" sz="2800" dirty="0"/>
              <a:t>, are summaries and analyses of the </a:t>
            </a:r>
            <a:r>
              <a:rPr lang="en-US" altLang="en-US" sz="2800" dirty="0">
                <a:solidFill>
                  <a:srgbClr val="FF0000"/>
                </a:solidFill>
              </a:rPr>
              <a:t>evidence derived </a:t>
            </a:r>
            <a:r>
              <a:rPr lang="en-US" altLang="en-US" sz="2800" dirty="0"/>
              <a:t>from and </a:t>
            </a:r>
            <a:r>
              <a:rPr lang="en-US" altLang="en-US" sz="2800" dirty="0">
                <a:solidFill>
                  <a:srgbClr val="FF0000"/>
                </a:solidFill>
              </a:rPr>
              <a:t>based on primary sources.</a:t>
            </a:r>
          </a:p>
          <a:p>
            <a:pPr algn="l" rtl="0" eaLnBrk="1" hangingPunct="1"/>
            <a:r>
              <a:rPr lang="en-US" altLang="en-US" sz="2800" dirty="0"/>
              <a:t>A secondary source is a work that </a:t>
            </a:r>
            <a:r>
              <a:rPr lang="en-US" altLang="en-US" sz="2800" dirty="0">
                <a:solidFill>
                  <a:srgbClr val="FF0000"/>
                </a:solidFill>
              </a:rPr>
              <a:t>appraises, interprets or analyzes.</a:t>
            </a:r>
          </a:p>
          <a:p>
            <a:pPr marL="342900" lvl="1" indent="-342900" algn="l" rtl="0" eaLnBrk="1" hangingPunct="1">
              <a:buSzTx/>
              <a:buFont typeface="Wingdings" panose="05000000000000000000" pitchFamily="2" charset="2"/>
              <a:buChar char="w"/>
            </a:pPr>
            <a:r>
              <a:rPr lang="en-US" altLang="en-US" dirty="0"/>
              <a:t>Already </a:t>
            </a:r>
            <a:r>
              <a:rPr lang="en-US" altLang="en-US" dirty="0">
                <a:solidFill>
                  <a:srgbClr val="FF0000"/>
                </a:solidFill>
              </a:rPr>
              <a:t>reviewed, less work to validate</a:t>
            </a:r>
            <a:r>
              <a:rPr lang="en-US" altLang="en-US" dirty="0"/>
              <a:t>.</a:t>
            </a:r>
            <a:endParaRPr lang="en-US" altLang="en-US" dirty="0">
              <a:solidFill>
                <a:srgbClr val="FF0000"/>
              </a:solidFill>
            </a:endParaRPr>
          </a:p>
          <a:p>
            <a:pPr algn="l" rtl="0" eaLnBrk="1" hangingPunct="1"/>
            <a:r>
              <a:rPr lang="en-US" altLang="en-US" sz="2800" dirty="0"/>
              <a:t>Samples are </a:t>
            </a:r>
            <a:r>
              <a:rPr lang="en-US" altLang="en-US" sz="2800" dirty="0">
                <a:solidFill>
                  <a:srgbClr val="FF0000"/>
                </a:solidFill>
              </a:rPr>
              <a:t>Clinical Evidence, ACP Journal Club, and Cochrane Library, EBMR</a:t>
            </a:r>
            <a:r>
              <a:rPr lang="en-US" altLang="en-US" sz="2800" dirty="0"/>
              <a:t>.</a:t>
            </a: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115616" cy="1052736"/>
          </a:xfrm>
          <a:prstGeom prst="rect">
            <a:avLst/>
          </a:prstGeom>
        </p:spPr>
      </p:pic>
    </p:spTree>
    <p:extLst>
      <p:ext uri="{BB962C8B-B14F-4D97-AF65-F5344CB8AC3E}">
        <p14:creationId xmlns:p14="http://schemas.microsoft.com/office/powerpoint/2010/main" val="787439246"/>
      </p:ext>
    </p:extLst>
  </p:cSld>
  <p:clrMapOvr>
    <a:masterClrMapping/>
  </p:clrMapOvr>
  <p:transition spd="med">
    <p:wheel spokes="8"/>
    <p:sndAc>
      <p:stSnd>
        <p:snd r:embed="rId3" name="camera.wav"/>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95288" y="544513"/>
            <a:ext cx="8229600" cy="1371600"/>
          </a:xfrm>
        </p:spPr>
        <p:txBody>
          <a:bodyPr>
            <a:normAutofit fontScale="90000"/>
          </a:bodyPr>
          <a:lstStyle/>
          <a:p>
            <a:pPr algn="ctr" eaLnBrk="1" hangingPunct="1"/>
            <a:r>
              <a:rPr lang="en-US" altLang="en-US" b="1" dirty="0">
                <a:solidFill>
                  <a:srgbClr val="FF0000"/>
                </a:solidFill>
              </a:rPr>
              <a:t>Tertiary</a:t>
            </a:r>
            <a:r>
              <a:rPr lang="en-US" altLang="en-US" b="1" dirty="0"/>
              <a:t> Resources</a:t>
            </a:r>
            <a:br>
              <a:rPr lang="fa-IR" altLang="en-US" b="1" dirty="0"/>
            </a:br>
            <a:r>
              <a:rPr lang="fa-IR" altLang="en-US" b="1" dirty="0">
                <a:cs typeface="B Mitra" panose="00000400000000000000" pitchFamily="2" charset="-78"/>
              </a:rPr>
              <a:t>منابع اطلاعاتی </a:t>
            </a:r>
            <a:r>
              <a:rPr lang="fa-IR" altLang="en-US" b="1" dirty="0">
                <a:solidFill>
                  <a:srgbClr val="FF0000"/>
                </a:solidFill>
                <a:cs typeface="B Mitra" panose="00000400000000000000" pitchFamily="2" charset="-78"/>
              </a:rPr>
              <a:t>ردیف سوم</a:t>
            </a:r>
            <a:endParaRPr lang="fa-IR" altLang="en-US" b="1" dirty="0"/>
          </a:p>
        </p:txBody>
      </p:sp>
      <p:sp>
        <p:nvSpPr>
          <p:cNvPr id="20483" name="Content Placeholder 2"/>
          <p:cNvSpPr>
            <a:spLocks noGrp="1"/>
          </p:cNvSpPr>
          <p:nvPr>
            <p:ph idx="1"/>
          </p:nvPr>
        </p:nvSpPr>
        <p:spPr>
          <a:xfrm>
            <a:off x="611188" y="2427288"/>
            <a:ext cx="7958137" cy="3881437"/>
          </a:xfrm>
        </p:spPr>
        <p:txBody>
          <a:bodyPr/>
          <a:lstStyle/>
          <a:p>
            <a:pPr algn="l" rtl="0" eaLnBrk="1" hangingPunct="1"/>
            <a:r>
              <a:rPr lang="en-US" altLang="en-US" sz="2800" dirty="0"/>
              <a:t>Tertiary resources </a:t>
            </a:r>
            <a:r>
              <a:rPr lang="en-US" altLang="en-US" sz="2800" dirty="0">
                <a:solidFill>
                  <a:srgbClr val="FF0000"/>
                </a:solidFill>
              </a:rPr>
              <a:t>list,</a:t>
            </a:r>
            <a:r>
              <a:rPr lang="en-US" altLang="en-US" sz="2800" dirty="0"/>
              <a:t> </a:t>
            </a:r>
            <a:r>
              <a:rPr lang="en-US" altLang="en-US" sz="2800" dirty="0">
                <a:solidFill>
                  <a:srgbClr val="FF0000"/>
                </a:solidFill>
              </a:rPr>
              <a:t>compile, digest or index primary or secondary sources.</a:t>
            </a:r>
          </a:p>
          <a:p>
            <a:pPr algn="l" rtl="0" eaLnBrk="1" hangingPunct="1"/>
            <a:endParaRPr lang="fa-IR" altLang="en-US" sz="2800" dirty="0"/>
          </a:p>
          <a:p>
            <a:pPr algn="l" rtl="0" eaLnBrk="1" hangingPunct="1"/>
            <a:r>
              <a:rPr lang="en-US" altLang="en-US" sz="2800" dirty="0"/>
              <a:t>Examples of tertiary resources include </a:t>
            </a:r>
            <a:r>
              <a:rPr lang="en-US" altLang="en-US" sz="2800" dirty="0" err="1">
                <a:solidFill>
                  <a:srgbClr val="FF0000"/>
                </a:solidFill>
              </a:rPr>
              <a:t>UpToDate</a:t>
            </a:r>
            <a:r>
              <a:rPr lang="en-US" altLang="en-US" sz="2800" dirty="0">
                <a:solidFill>
                  <a:srgbClr val="FF0000"/>
                </a:solidFill>
              </a:rPr>
              <a:t>, </a:t>
            </a:r>
            <a:r>
              <a:rPr lang="en-US" altLang="en-US" sz="2800" dirty="0" err="1">
                <a:solidFill>
                  <a:srgbClr val="FF0000"/>
                </a:solidFill>
              </a:rPr>
              <a:t>DynaMed</a:t>
            </a:r>
            <a:r>
              <a:rPr lang="en-US" altLang="en-US" sz="2800" dirty="0">
                <a:solidFill>
                  <a:srgbClr val="FF0000"/>
                </a:solidFill>
              </a:rPr>
              <a:t>, </a:t>
            </a:r>
            <a:r>
              <a:rPr lang="en-US" altLang="en-US" sz="2800" dirty="0" err="1">
                <a:solidFill>
                  <a:srgbClr val="FF0000"/>
                </a:solidFill>
              </a:rPr>
              <a:t>TripDatabase</a:t>
            </a:r>
            <a:r>
              <a:rPr lang="en-US" altLang="en-US" sz="2800" dirty="0">
                <a:solidFill>
                  <a:srgbClr val="FF0000"/>
                </a:solidFill>
              </a:rPr>
              <a:t>.</a:t>
            </a:r>
            <a:endParaRPr lang="fa-IR" altLang="en-US" sz="2800" dirty="0">
              <a:solidFill>
                <a:srgbClr val="FF0000"/>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115616" cy="1052736"/>
          </a:xfrm>
          <a:prstGeom prst="rect">
            <a:avLst/>
          </a:prstGeom>
        </p:spPr>
      </p:pic>
    </p:spTree>
    <p:extLst>
      <p:ext uri="{BB962C8B-B14F-4D97-AF65-F5344CB8AC3E}">
        <p14:creationId xmlns:p14="http://schemas.microsoft.com/office/powerpoint/2010/main" val="3530114521"/>
      </p:ext>
    </p:extLst>
  </p:cSld>
  <p:clrMapOvr>
    <a:masterClrMapping/>
  </p:clrMapOvr>
  <p:transition spd="med">
    <p:wheel spokes="8"/>
    <p:sndAc>
      <p:stSnd>
        <p:snd r:embed="rId3" name="camera.wav"/>
      </p:stSnd>
    </p:sndAc>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3511</TotalTime>
  <Words>2671</Words>
  <Application>Microsoft Office PowerPoint</Application>
  <PresentationFormat>On-screen Show (4:3)</PresentationFormat>
  <Paragraphs>271</Paragraphs>
  <Slides>64</Slides>
  <Notes>11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64</vt:i4>
      </vt:variant>
    </vt:vector>
  </HeadingPairs>
  <TitlesOfParts>
    <vt:vector size="75" baseType="lpstr">
      <vt:lpstr>2  Titr</vt:lpstr>
      <vt:lpstr>Arial</vt:lpstr>
      <vt:lpstr>Arial Black</vt:lpstr>
      <vt:lpstr>Arial Unicode MS</vt:lpstr>
      <vt:lpstr>B Nazanin</vt:lpstr>
      <vt:lpstr>B Titr</vt:lpstr>
      <vt:lpstr>Calibri</vt:lpstr>
      <vt:lpstr>Constantia</vt:lpstr>
      <vt:lpstr>Wingdings</vt:lpstr>
      <vt:lpstr>Wingdings 2</vt:lpstr>
      <vt:lpstr>Flow</vt:lpstr>
      <vt:lpstr>   </vt:lpstr>
      <vt:lpstr>انواع بانک‌های اطلاعاتی</vt:lpstr>
      <vt:lpstr>General Databases (Comprehensive OR Core Databases)</vt:lpstr>
      <vt:lpstr>Specialized Databases (Subjects Specified Databases)</vt:lpstr>
      <vt:lpstr>بانک‌های اطلاعاتی جامع</vt:lpstr>
      <vt:lpstr>انواع منابع اطلاعاتی در پزشکی بالينی</vt:lpstr>
      <vt:lpstr>Primary Resources منابع اطلاعاتی ردیف اول</vt:lpstr>
      <vt:lpstr>Secondary Resources منابع اطلاعاتی ردیف دوم</vt:lpstr>
      <vt:lpstr>Tertiary Resources منابع اطلاعاتی ردیف سوم</vt:lpstr>
      <vt:lpstr>PowerPoint Presentation</vt:lpstr>
      <vt:lpstr>نحوه دسترسی به پایگاه </vt:lpstr>
      <vt:lpstr>ثبت نام در پایگاه </vt:lpstr>
      <vt:lpstr>PowerPoint Presentation</vt:lpstr>
      <vt:lpstr>         تاریخچه</vt:lpstr>
      <vt:lpstr>محتوا</vt:lpstr>
      <vt:lpstr>PowerPoint Presentation</vt:lpstr>
      <vt:lpstr>   پوشش موضوعی </vt:lpstr>
      <vt:lpstr>ویژگی های بانک Up To Date</vt:lpstr>
      <vt:lpstr>پزشکی مبتنی بر شواهد: Evidence Base Medicine     </vt:lpstr>
      <vt:lpstr>Traditional medicine </vt:lpstr>
      <vt:lpstr>پزشکی مبتنی بر شواهد؟ EBM - What is it?   پزشکی مبتنی بر شواهد ادغام بهترین شواهد تحقیقاتی با تخصص بالینی و ارزش بیمار </vt:lpstr>
      <vt:lpstr>what's new</vt:lpstr>
      <vt:lpstr>نکته </vt:lpstr>
      <vt:lpstr>Practice Changing UpToDate</vt:lpstr>
      <vt:lpstr>Lab Interpretation</vt:lpstr>
      <vt:lpstr>Lab Interpretation</vt:lpstr>
      <vt:lpstr>Lab Interpretation</vt:lpstr>
      <vt:lpstr>Lab Interpretation</vt:lpstr>
      <vt:lpstr>Drug Information</vt:lpstr>
      <vt:lpstr>Drug Information</vt:lpstr>
      <vt:lpstr>Drug Information</vt:lpstr>
      <vt:lpstr>Drug Information</vt:lpstr>
      <vt:lpstr>Patient  Education</vt:lpstr>
      <vt:lpstr>PowerPoint Presentation</vt:lpstr>
      <vt:lpstr>این بخش جهت پاسخگویی به نیازهایی اطلاعاتی بیماران می باشد. شامل دو سطح  است: 1 . سطح مقدماتی :the basics)  ) شامل مطالب کوتاه و به زبان ساده ، پاسخگوی 4 تا 5 سوال مهم افراد در خصوص یک مشکل پزشکی می باشد(1 تا 3 صفحه). این مطالب برای افرادی که می خواهند دیدی کلی نسبت به موضوع داشته باشند گزینه مناسبی خواهد بود.   2 . سطح پیشرفته :(beyond the basics)  این سطح طولانی تر و مفصل تر از سطح مقدماتی می باشد(5 تا 10 صفحه) و برای افرادی که می خواهند اطلاعات جزئی بیشتری دریافت کنند و با برخی اصطلاحات فنی پزشکی آشنایی دارند مناسب است.      </vt:lpstr>
      <vt:lpstr>PowerPoint Presentation</vt:lpstr>
      <vt:lpstr>PowerPoint Presentation</vt:lpstr>
      <vt:lpstr>         Topics by Specialty </vt:lpstr>
      <vt:lpstr>Authors  and Editors</vt:lpstr>
      <vt:lpstr>Authors  and Editors</vt:lpstr>
      <vt:lpstr>ویژگی های گروه تحریریه Up To Date</vt:lpstr>
      <vt:lpstr>PowerPoint Presentation</vt:lpstr>
      <vt:lpstr>Calculators</vt:lpstr>
      <vt:lpstr>  مثال: محسابه BMIدر بزرگسالان  1. ابتدا در کادر جستجو محاسبگر مورد نظر را جستجو می کنیم .</vt:lpstr>
      <vt:lpstr>   2. وارد کردن اعداد موردنظر     3. مشاهده نتیجه</vt:lpstr>
      <vt:lpstr>Drug Interactions </vt:lpstr>
      <vt:lpstr>PowerPoint Presentation</vt:lpstr>
      <vt:lpstr>PowerPoint Presentation</vt:lpstr>
      <vt:lpstr>PowerPoint Presentation</vt:lpstr>
      <vt:lpstr> Uptodate Pathways</vt:lpstr>
      <vt:lpstr>PowerPoint Presentation</vt:lpstr>
      <vt:lpstr>جستجو در pathways</vt:lpstr>
      <vt:lpstr>2- start pathways</vt:lpstr>
      <vt:lpstr>3-ادامه مسیر pathways</vt:lpstr>
      <vt:lpstr>PowerPoint Presentation</vt:lpstr>
      <vt:lpstr>PowerPoint Presentation</vt:lpstr>
      <vt:lpstr>جستجو در Up to date</vt:lpstr>
      <vt:lpstr>جزییات جستجو</vt:lpstr>
      <vt:lpstr>جزییات جستجو</vt:lpstr>
      <vt:lpstr>جزییات جستجو</vt:lpstr>
      <vt:lpstr>جزییات جستجو</vt:lpstr>
      <vt:lpstr>جزییات جستجو</vt:lpstr>
      <vt:lpstr>تقسیم بندی Grade</vt:lpstr>
      <vt:lpstr>PowerPoint Presentation</vt:lpstr>
    </vt:vector>
  </TitlesOfParts>
  <Company>Office07</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مدلاین (Medline)</dc:title>
  <dc:creator>centerlibrary</dc:creator>
  <cp:lastModifiedBy>Fateme Dolati</cp:lastModifiedBy>
  <cp:revision>425</cp:revision>
  <cp:lastPrinted>2020-09-24T07:41:43Z</cp:lastPrinted>
  <dcterms:created xsi:type="dcterms:W3CDTF">2012-04-24T06:43:41Z</dcterms:created>
  <dcterms:modified xsi:type="dcterms:W3CDTF">2023-12-26T08:14:01Z</dcterms:modified>
</cp:coreProperties>
</file>