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56" r:id="rId2"/>
    <p:sldId id="260" r:id="rId3"/>
    <p:sldId id="261" r:id="rId4"/>
    <p:sldId id="270" r:id="rId5"/>
    <p:sldId id="262" r:id="rId6"/>
    <p:sldId id="264" r:id="rId7"/>
    <p:sldId id="263" r:id="rId8"/>
    <p:sldId id="265" r:id="rId9"/>
    <p:sldId id="269" r:id="rId10"/>
    <p:sldId id="2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66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90" d="100"/>
          <a:sy n="90" d="100"/>
        </p:scale>
        <p:origin x="38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86CA49-711E-4ADF-AD1B-3BFD0062CA15}" type="datetimeFigureOut">
              <a:rPr lang="en-US" smtClean="0"/>
              <a:t>12/26/2023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01E37-F079-4493-900B-5439A6D4A9AF}" type="slidenum">
              <a:rPr lang="en-US" smtClean="0"/>
              <a:t>‹#›</a:t>
            </a:fld>
            <a:endParaRPr lang="en-US"/>
          </a:p>
        </p:txBody>
      </p:sp>
    </p:spTree>
    <p:extLst>
      <p:ext uri="{BB962C8B-B14F-4D97-AF65-F5344CB8AC3E}">
        <p14:creationId xmlns:p14="http://schemas.microsoft.com/office/powerpoint/2010/main" val="1579921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86CA49-711E-4ADF-AD1B-3BFD0062CA15}" type="datetimeFigureOut">
              <a:rPr lang="en-US" smtClean="0"/>
              <a:t>12/26/2023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01E37-F079-4493-900B-5439A6D4A9AF}" type="slidenum">
              <a:rPr lang="en-US" smtClean="0"/>
              <a:t>‹#›</a:t>
            </a:fld>
            <a:endParaRPr lang="en-US"/>
          </a:p>
        </p:txBody>
      </p:sp>
    </p:spTree>
    <p:extLst>
      <p:ext uri="{BB962C8B-B14F-4D97-AF65-F5344CB8AC3E}">
        <p14:creationId xmlns:p14="http://schemas.microsoft.com/office/powerpoint/2010/main" val="84894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286CA49-711E-4ADF-AD1B-3BFD0062CA15}" type="datetimeFigureOut">
              <a:rPr lang="en-US" smtClean="0"/>
              <a:t>12/26/2023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01E37-F079-4493-900B-5439A6D4A9AF}" type="slidenum">
              <a:rPr lang="en-US" smtClean="0"/>
              <a:t>‹#›</a:t>
            </a:fld>
            <a:endParaRPr lang="en-US"/>
          </a:p>
        </p:txBody>
      </p:sp>
    </p:spTree>
    <p:extLst>
      <p:ext uri="{BB962C8B-B14F-4D97-AF65-F5344CB8AC3E}">
        <p14:creationId xmlns:p14="http://schemas.microsoft.com/office/powerpoint/2010/main" val="1392949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286CA49-711E-4ADF-AD1B-3BFD0062CA15}" type="datetimeFigureOut">
              <a:rPr lang="en-US" smtClean="0"/>
              <a:t>12/26/2023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01E37-F079-4493-900B-5439A6D4A9AF}"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80903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86CA49-711E-4ADF-AD1B-3BFD0062CA15}" type="datetimeFigureOut">
              <a:rPr lang="en-US" smtClean="0"/>
              <a:t>12/26/2023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01E37-F079-4493-900B-5439A6D4A9AF}" type="slidenum">
              <a:rPr lang="en-US" smtClean="0"/>
              <a:t>‹#›</a:t>
            </a:fld>
            <a:endParaRPr lang="en-US"/>
          </a:p>
        </p:txBody>
      </p:sp>
    </p:spTree>
    <p:extLst>
      <p:ext uri="{BB962C8B-B14F-4D97-AF65-F5344CB8AC3E}">
        <p14:creationId xmlns:p14="http://schemas.microsoft.com/office/powerpoint/2010/main" val="1141677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286CA49-711E-4ADF-AD1B-3BFD0062CA15}" type="datetimeFigureOut">
              <a:rPr lang="en-US" smtClean="0"/>
              <a:t>12/26/2023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01E37-F079-4493-900B-5439A6D4A9AF}" type="slidenum">
              <a:rPr lang="en-US" smtClean="0"/>
              <a:t>‹#›</a:t>
            </a:fld>
            <a:endParaRPr lang="en-US"/>
          </a:p>
        </p:txBody>
      </p:sp>
    </p:spTree>
    <p:extLst>
      <p:ext uri="{BB962C8B-B14F-4D97-AF65-F5344CB8AC3E}">
        <p14:creationId xmlns:p14="http://schemas.microsoft.com/office/powerpoint/2010/main" val="320236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286CA49-711E-4ADF-AD1B-3BFD0062CA15}" type="datetimeFigureOut">
              <a:rPr lang="en-US" smtClean="0"/>
              <a:t>12/26/2023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01E37-F079-4493-900B-5439A6D4A9AF}" type="slidenum">
              <a:rPr lang="en-US" smtClean="0"/>
              <a:t>‹#›</a:t>
            </a:fld>
            <a:endParaRPr lang="en-US"/>
          </a:p>
        </p:txBody>
      </p:sp>
    </p:spTree>
    <p:extLst>
      <p:ext uri="{BB962C8B-B14F-4D97-AF65-F5344CB8AC3E}">
        <p14:creationId xmlns:p14="http://schemas.microsoft.com/office/powerpoint/2010/main" val="2878675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86CA49-711E-4ADF-AD1B-3BFD0062CA15}" type="datetimeFigureOut">
              <a:rPr lang="en-US" smtClean="0"/>
              <a:t>12/26/2023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01E37-F079-4493-900B-5439A6D4A9AF}" type="slidenum">
              <a:rPr lang="en-US" smtClean="0"/>
              <a:t>‹#›</a:t>
            </a:fld>
            <a:endParaRPr lang="en-US"/>
          </a:p>
        </p:txBody>
      </p:sp>
    </p:spTree>
    <p:extLst>
      <p:ext uri="{BB962C8B-B14F-4D97-AF65-F5344CB8AC3E}">
        <p14:creationId xmlns:p14="http://schemas.microsoft.com/office/powerpoint/2010/main" val="2600191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86CA49-711E-4ADF-AD1B-3BFD0062CA15}" type="datetimeFigureOut">
              <a:rPr lang="en-US" smtClean="0"/>
              <a:t>12/26/2023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01E37-F079-4493-900B-5439A6D4A9AF}" type="slidenum">
              <a:rPr lang="en-US" smtClean="0"/>
              <a:t>‹#›</a:t>
            </a:fld>
            <a:endParaRPr lang="en-US"/>
          </a:p>
        </p:txBody>
      </p:sp>
    </p:spTree>
    <p:extLst>
      <p:ext uri="{BB962C8B-B14F-4D97-AF65-F5344CB8AC3E}">
        <p14:creationId xmlns:p14="http://schemas.microsoft.com/office/powerpoint/2010/main" val="2086237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286CA49-711E-4ADF-AD1B-3BFD0062CA15}" type="datetimeFigureOut">
              <a:rPr lang="en-US" smtClean="0"/>
              <a:t>12/26/2023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01E37-F079-4493-900B-5439A6D4A9AF}" type="slidenum">
              <a:rPr lang="en-US" smtClean="0"/>
              <a:t>‹#›</a:t>
            </a:fld>
            <a:endParaRPr lang="en-US"/>
          </a:p>
        </p:txBody>
      </p:sp>
    </p:spTree>
    <p:extLst>
      <p:ext uri="{BB962C8B-B14F-4D97-AF65-F5344CB8AC3E}">
        <p14:creationId xmlns:p14="http://schemas.microsoft.com/office/powerpoint/2010/main" val="1726920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86CA49-711E-4ADF-AD1B-3BFD0062CA15}" type="datetimeFigureOut">
              <a:rPr lang="en-US" smtClean="0"/>
              <a:t>12/26/2023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01E37-F079-4493-900B-5439A6D4A9AF}" type="slidenum">
              <a:rPr lang="en-US" smtClean="0"/>
              <a:t>‹#›</a:t>
            </a:fld>
            <a:endParaRPr lang="en-US"/>
          </a:p>
        </p:txBody>
      </p:sp>
    </p:spTree>
    <p:extLst>
      <p:ext uri="{BB962C8B-B14F-4D97-AF65-F5344CB8AC3E}">
        <p14:creationId xmlns:p14="http://schemas.microsoft.com/office/powerpoint/2010/main" val="1243553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86CA49-711E-4ADF-AD1B-3BFD0062CA15}" type="datetimeFigureOut">
              <a:rPr lang="en-US" smtClean="0"/>
              <a:t>12/26/2023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01E37-F079-4493-900B-5439A6D4A9AF}" type="slidenum">
              <a:rPr lang="en-US" smtClean="0"/>
              <a:t>‹#›</a:t>
            </a:fld>
            <a:endParaRPr lang="en-US"/>
          </a:p>
        </p:txBody>
      </p:sp>
    </p:spTree>
    <p:extLst>
      <p:ext uri="{BB962C8B-B14F-4D97-AF65-F5344CB8AC3E}">
        <p14:creationId xmlns:p14="http://schemas.microsoft.com/office/powerpoint/2010/main" val="2476603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86CA49-711E-4ADF-AD1B-3BFD0062CA15}" type="datetimeFigureOut">
              <a:rPr lang="en-US" smtClean="0"/>
              <a:t>12/26/2023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001E37-F079-4493-900B-5439A6D4A9AF}" type="slidenum">
              <a:rPr lang="en-US" smtClean="0"/>
              <a:t>‹#›</a:t>
            </a:fld>
            <a:endParaRPr lang="en-US"/>
          </a:p>
        </p:txBody>
      </p:sp>
    </p:spTree>
    <p:extLst>
      <p:ext uri="{BB962C8B-B14F-4D97-AF65-F5344CB8AC3E}">
        <p14:creationId xmlns:p14="http://schemas.microsoft.com/office/powerpoint/2010/main" val="2507155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286CA49-711E-4ADF-AD1B-3BFD0062CA15}" type="datetimeFigureOut">
              <a:rPr lang="en-US" smtClean="0"/>
              <a:t>12/26/2023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0001E37-F079-4493-900B-5439A6D4A9AF}" type="slidenum">
              <a:rPr lang="en-US" smtClean="0"/>
              <a:t>‹#›</a:t>
            </a:fld>
            <a:endParaRPr lang="en-US"/>
          </a:p>
        </p:txBody>
      </p:sp>
    </p:spTree>
    <p:extLst>
      <p:ext uri="{BB962C8B-B14F-4D97-AF65-F5344CB8AC3E}">
        <p14:creationId xmlns:p14="http://schemas.microsoft.com/office/powerpoint/2010/main" val="177370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286CA49-711E-4ADF-AD1B-3BFD0062CA15}" type="datetimeFigureOut">
              <a:rPr lang="en-US" smtClean="0"/>
              <a:t>12/26/2023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0001E37-F079-4493-900B-5439A6D4A9AF}" type="slidenum">
              <a:rPr lang="en-US" smtClean="0"/>
              <a:t>‹#›</a:t>
            </a:fld>
            <a:endParaRPr lang="en-US"/>
          </a:p>
        </p:txBody>
      </p:sp>
    </p:spTree>
    <p:extLst>
      <p:ext uri="{BB962C8B-B14F-4D97-AF65-F5344CB8AC3E}">
        <p14:creationId xmlns:p14="http://schemas.microsoft.com/office/powerpoint/2010/main" val="4068107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286CA49-711E-4ADF-AD1B-3BFD0062CA15}" type="datetimeFigureOut">
              <a:rPr lang="en-US" smtClean="0"/>
              <a:t>12/26/2023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0001E37-F079-4493-900B-5439A6D4A9AF}" type="slidenum">
              <a:rPr lang="en-US" smtClean="0"/>
              <a:t>‹#›</a:t>
            </a:fld>
            <a:endParaRPr lang="en-US"/>
          </a:p>
        </p:txBody>
      </p:sp>
    </p:spTree>
    <p:extLst>
      <p:ext uri="{BB962C8B-B14F-4D97-AF65-F5344CB8AC3E}">
        <p14:creationId xmlns:p14="http://schemas.microsoft.com/office/powerpoint/2010/main" val="1644697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86CA49-711E-4ADF-AD1B-3BFD0062CA15}" type="datetimeFigureOut">
              <a:rPr lang="en-US" smtClean="0"/>
              <a:t>12/26/2023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01E37-F079-4493-900B-5439A6D4A9AF}" type="slidenum">
              <a:rPr lang="en-US" smtClean="0"/>
              <a:t>‹#›</a:t>
            </a:fld>
            <a:endParaRPr lang="en-US"/>
          </a:p>
        </p:txBody>
      </p:sp>
    </p:spTree>
    <p:extLst>
      <p:ext uri="{BB962C8B-B14F-4D97-AF65-F5344CB8AC3E}">
        <p14:creationId xmlns:p14="http://schemas.microsoft.com/office/powerpoint/2010/main" val="368569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286CA49-711E-4ADF-AD1B-3BFD0062CA15}" type="datetimeFigureOut">
              <a:rPr lang="en-US" smtClean="0"/>
              <a:t>12/26/2023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0001E37-F079-4493-900B-5439A6D4A9AF}" type="slidenum">
              <a:rPr lang="en-US" smtClean="0"/>
              <a:t>‹#›</a:t>
            </a:fld>
            <a:endParaRPr lang="en-US"/>
          </a:p>
        </p:txBody>
      </p:sp>
    </p:spTree>
    <p:extLst>
      <p:ext uri="{BB962C8B-B14F-4D97-AF65-F5344CB8AC3E}">
        <p14:creationId xmlns:p14="http://schemas.microsoft.com/office/powerpoint/2010/main" val="1314211367"/>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363941" y="2460393"/>
            <a:ext cx="10013343" cy="882678"/>
          </a:xfrm>
          <a:prstGeom prst="rect">
            <a:avLst/>
          </a:prstGeom>
        </p:spPr>
        <p:txBody>
          <a:bodyPr wrap="square">
            <a:spAutoFit/>
          </a:bodyPr>
          <a:lstStyle/>
          <a:p>
            <a:pPr algn="ctr" rtl="1">
              <a:lnSpc>
                <a:spcPct val="107000"/>
              </a:lnSpc>
              <a:spcAft>
                <a:spcPts val="800"/>
              </a:spcAft>
            </a:pPr>
            <a:r>
              <a:rPr lang="fa-IR" sz="4800" b="1" dirty="0">
                <a:ln w="10160">
                  <a:solidFill>
                    <a:schemeClr val="accent5"/>
                  </a:solidFill>
                  <a:prstDash val="solid"/>
                </a:ln>
                <a:effectLst>
                  <a:outerShdw blurRad="38100" dist="22860" dir="5400000" algn="tl" rotWithShape="0">
                    <a:srgbClr val="000000">
                      <a:alpha val="30000"/>
                    </a:srgbClr>
                  </a:outerShdw>
                </a:effectLst>
                <a:latin typeface="Calibri" panose="020F0502020204030204" pitchFamily="34" charset="0"/>
                <a:ea typeface="Calibri" panose="020F0502020204030204" pitchFamily="34" charset="0"/>
                <a:cs typeface="B Titr" panose="00000700000000000000" pitchFamily="2" charset="-78"/>
              </a:rPr>
              <a:t> </a:t>
            </a:r>
            <a:r>
              <a:rPr lang="fa-IR" sz="3200" b="1" dirty="0">
                <a:ln w="10160">
                  <a:solidFill>
                    <a:schemeClr val="accent5"/>
                  </a:solidFill>
                  <a:prstDash val="solid"/>
                </a:ln>
                <a:effectLst>
                  <a:outerShdw blurRad="38100" dist="22860" dir="5400000" algn="tl" rotWithShape="0">
                    <a:srgbClr val="000000">
                      <a:alpha val="30000"/>
                    </a:srgbClr>
                  </a:outerShdw>
                </a:effectLst>
                <a:latin typeface="Calibri" panose="020F0502020204030204" pitchFamily="34" charset="0"/>
                <a:ea typeface="Calibri" panose="020F0502020204030204" pitchFamily="34" charset="0"/>
                <a:cs typeface="B Titr" panose="00000700000000000000" pitchFamily="2" charset="-78"/>
              </a:rPr>
              <a:t>(</a:t>
            </a:r>
            <a:r>
              <a:rPr lang="fa-IR" sz="3200" dirty="0">
                <a:ea typeface="Calibri"/>
                <a:cs typeface="B Titr" pitchFamily="2" charset="-78"/>
              </a:rPr>
              <a:t>آشنايي با مفاهيم وب عميق (پنهان) يا ژرف همچنین  وب تاريک </a:t>
            </a:r>
            <a:r>
              <a:rPr lang="fa-IR" sz="3200" b="1" dirty="0">
                <a:ln w="10160">
                  <a:solidFill>
                    <a:schemeClr val="accent5"/>
                  </a:solidFill>
                  <a:prstDash val="solid"/>
                </a:ln>
                <a:effectLst>
                  <a:outerShdw blurRad="38100" dist="22860" dir="5400000" algn="tl" rotWithShape="0">
                    <a:srgbClr val="000000">
                      <a:alpha val="30000"/>
                    </a:srgbClr>
                  </a:outerShdw>
                </a:effectLst>
                <a:latin typeface="Calibri" panose="020F0502020204030204" pitchFamily="34" charset="0"/>
                <a:ea typeface="Calibri" panose="020F0502020204030204" pitchFamily="34" charset="0"/>
                <a:cs typeface="B Titr" panose="00000700000000000000" pitchFamily="2" charset="-78"/>
              </a:rPr>
              <a:t>)</a:t>
            </a:r>
            <a:endParaRPr lang="en-US" sz="2800" b="1" dirty="0">
              <a:ln w="10160">
                <a:solidFill>
                  <a:schemeClr val="accent5"/>
                </a:solidFill>
                <a:prstDash val="solid"/>
              </a:ln>
              <a:effectLst>
                <a:outerShdw blurRad="38100" dist="22860" dir="5400000" algn="tl" rotWithShape="0">
                  <a:srgbClr val="000000">
                    <a:alpha val="30000"/>
                  </a:srgbClr>
                </a:outerShdw>
              </a:effectLst>
              <a:latin typeface="Calibri" panose="020F0502020204030204" pitchFamily="34" charset="0"/>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346684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800" y="1207810"/>
            <a:ext cx="10392698" cy="4788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0051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3452" y="1008549"/>
            <a:ext cx="9932276" cy="5683159"/>
          </a:xfrm>
          <a:prstGeom prst="rect">
            <a:avLst/>
          </a:prstGeom>
        </p:spPr>
        <p:txBody>
          <a:bodyPr wrap="square">
            <a:spAutoFit/>
          </a:bodyPr>
          <a:lstStyle/>
          <a:p>
            <a:pPr algn="r" rtl="1">
              <a:lnSpc>
                <a:spcPct val="107000"/>
              </a:lnSpc>
              <a:spcAft>
                <a:spcPts val="800"/>
              </a:spcAft>
            </a:pPr>
            <a:r>
              <a:rPr lang="fa-IR" sz="2500" b="1" dirty="0">
                <a:effectLst/>
                <a:latin typeface="Calibri" panose="020F0502020204030204" pitchFamily="34" charset="0"/>
                <a:ea typeface="Calibri" panose="020F0502020204030204" pitchFamily="34" charset="0"/>
                <a:cs typeface="B Nazanin" panose="00000400000000000000" pitchFamily="2" charset="-78"/>
              </a:rPr>
              <a:t>مراکز تولید محتوا: </a:t>
            </a:r>
            <a:endParaRPr lang="en-US" sz="2500" b="1"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r>
              <a:rPr lang="fa-IR" sz="2500" dirty="0">
                <a:latin typeface="Calibri" panose="020F0502020204030204" pitchFamily="34" charset="0"/>
                <a:ea typeface="Calibri" panose="020F0502020204030204" pitchFamily="34" charset="0"/>
                <a:cs typeface="B Nazanin" panose="00000400000000000000" pitchFamily="2" charset="-78"/>
              </a:rPr>
              <a:t>دانشگاه ها و دانشکده های کلان منطقه 9 آمایشی علوم پزشکی کشور</a:t>
            </a:r>
            <a:endParaRPr lang="en-US" sz="2500" dirty="0">
              <a:ln w="12700">
                <a:solidFill>
                  <a:schemeClr val="accent3">
                    <a:lumMod val="50000"/>
                  </a:schemeClr>
                </a:solidFill>
                <a:prstDash val="solid"/>
              </a:ln>
              <a:effectLst>
                <a:innerShdw blurRad="177800">
                  <a:schemeClr val="accent3">
                    <a:lumMod val="50000"/>
                  </a:schemeClr>
                </a:innerShdw>
              </a:effectLst>
              <a:cs typeface="B Nazanin" panose="00000400000000000000" pitchFamily="2" charset="-78"/>
            </a:endParaRPr>
          </a:p>
          <a:p>
            <a:pPr algn="just" rtl="1">
              <a:lnSpc>
                <a:spcPct val="107000"/>
              </a:lnSpc>
              <a:spcAft>
                <a:spcPts val="800"/>
              </a:spcAft>
            </a:pP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r>
              <a:rPr lang="fa-IR" sz="2500" b="1" dirty="0">
                <a:effectLst/>
                <a:latin typeface="Calibri" panose="020F0502020204030204" pitchFamily="34" charset="0"/>
                <a:ea typeface="Calibri" panose="020F0502020204030204" pitchFamily="34" charset="0"/>
                <a:cs typeface="B Nazanin" panose="00000400000000000000" pitchFamily="2" charset="-78"/>
              </a:rPr>
              <a:t>نام درس: </a:t>
            </a:r>
          </a:p>
          <a:p>
            <a:pPr algn="just" rtl="1">
              <a:lnSpc>
                <a:spcPct val="107000"/>
              </a:lnSpc>
              <a:spcAft>
                <a:spcPts val="800"/>
              </a:spcAft>
            </a:pPr>
            <a:r>
              <a:rPr lang="fa-IR" sz="2500" dirty="0">
                <a:cs typeface="B Nazanin" panose="00000400000000000000" pitchFamily="2" charset="-78"/>
              </a:rPr>
              <a:t>آشنايي با مفاهيم وب عميق (پنهان) يا ژرف همچنین  وب تاريک </a:t>
            </a:r>
            <a:endParaRPr lang="en-US" sz="25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endParaRPr lang="en-US" sz="11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r>
              <a:rPr lang="fa-IR" sz="2500" b="1" dirty="0">
                <a:effectLst/>
                <a:latin typeface="Calibri" panose="020F0502020204030204" pitchFamily="34" charset="0"/>
                <a:ea typeface="Calibri" panose="020F0502020204030204" pitchFamily="34" charset="0"/>
                <a:cs typeface="B Nazanin" panose="00000400000000000000" pitchFamily="2" charset="-78"/>
              </a:rPr>
              <a:t>تهیه کننده (ها): </a:t>
            </a:r>
          </a:p>
          <a:p>
            <a:pPr algn="just" rtl="1">
              <a:lnSpc>
                <a:spcPct val="107000"/>
              </a:lnSpc>
              <a:spcAft>
                <a:spcPts val="800"/>
              </a:spcAft>
            </a:pPr>
            <a:r>
              <a:rPr lang="fa-IR" sz="2500" dirty="0">
                <a:effectLst/>
                <a:latin typeface="Calibri" panose="020F0502020204030204" pitchFamily="34" charset="0"/>
                <a:ea typeface="Calibri" panose="020F0502020204030204" pitchFamily="34" charset="0"/>
                <a:cs typeface="B Nazanin" panose="00000400000000000000" pitchFamily="2" charset="-78"/>
              </a:rPr>
              <a:t>مجتبی ازقندی شهری، سمیه پاک نژاد، بتول توانا، مرضیه اسدیان</a:t>
            </a:r>
            <a:r>
              <a:rPr lang="en-US" sz="2500" dirty="0">
                <a:effectLst/>
                <a:latin typeface="Calibri" panose="020F0502020204030204" pitchFamily="34" charset="0"/>
                <a:ea typeface="Calibri" panose="020F0502020204030204" pitchFamily="34" charset="0"/>
                <a:cs typeface="B Nazanin" panose="00000400000000000000" pitchFamily="2" charset="-78"/>
              </a:rPr>
              <a:t>.</a:t>
            </a:r>
          </a:p>
          <a:p>
            <a:pPr algn="just" rtl="1">
              <a:lnSpc>
                <a:spcPct val="107000"/>
              </a:lnSpc>
              <a:spcAft>
                <a:spcPts val="800"/>
              </a:spcAft>
            </a:pPr>
            <a:endParaRPr lang="en-US" sz="10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r>
              <a:rPr lang="fa-IR" sz="2500" b="1" dirty="0">
                <a:effectLst/>
                <a:latin typeface="Calibri" panose="020F0502020204030204" pitchFamily="34" charset="0"/>
                <a:ea typeface="Calibri" panose="020F0502020204030204" pitchFamily="34" charset="0"/>
                <a:cs typeface="B Nazanin" panose="00000400000000000000" pitchFamily="2" charset="-78"/>
              </a:rPr>
              <a:t>گروه هدف:</a:t>
            </a:r>
            <a:endParaRPr lang="en-US" sz="2500" b="1"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r>
              <a:rPr lang="fa-IR" sz="2500" dirty="0">
                <a:effectLst/>
                <a:latin typeface="Calibri" panose="020F0502020204030204" pitchFamily="34" charset="0"/>
                <a:ea typeface="Calibri" panose="020F0502020204030204" pitchFamily="34" charset="0"/>
                <a:cs typeface="B Nazanin" panose="00000400000000000000" pitchFamily="2" charset="-78"/>
              </a:rPr>
              <a:t> اعضای هیات علمی و دانشجویان </a:t>
            </a:r>
            <a:endParaRPr lang="en-US" sz="25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endParaRPr lang="fa-IR" sz="2500" dirty="0">
              <a:effectLst/>
              <a:latin typeface="Calibri" panose="020F0502020204030204" pitchFamily="34" charset="0"/>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581032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714750" y="4429495"/>
            <a:ext cx="7060622" cy="5524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7" name="Rounded Rectangle 6"/>
          <p:cNvSpPr/>
          <p:nvPr/>
        </p:nvSpPr>
        <p:spPr>
          <a:xfrm>
            <a:off x="3714750" y="5138510"/>
            <a:ext cx="7060622" cy="5524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5" name="Rounded Rectangle 4"/>
          <p:cNvSpPr/>
          <p:nvPr/>
        </p:nvSpPr>
        <p:spPr>
          <a:xfrm>
            <a:off x="3714750" y="2714401"/>
            <a:ext cx="7060622" cy="5524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8" name="Rounded Rectangle 7"/>
          <p:cNvSpPr/>
          <p:nvPr/>
        </p:nvSpPr>
        <p:spPr>
          <a:xfrm>
            <a:off x="3714750" y="5854076"/>
            <a:ext cx="7060622" cy="5524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2" name="TextBox 1"/>
          <p:cNvSpPr txBox="1"/>
          <p:nvPr/>
        </p:nvSpPr>
        <p:spPr>
          <a:xfrm>
            <a:off x="1865772" y="1766454"/>
            <a:ext cx="8707582" cy="5878532"/>
          </a:xfrm>
          <a:prstGeom prst="rect">
            <a:avLst/>
          </a:prstGeom>
          <a:noFill/>
        </p:spPr>
        <p:txBody>
          <a:bodyPr wrap="square" rtlCol="0">
            <a:spAutoFit/>
          </a:bodyPr>
          <a:lstStyle/>
          <a:p>
            <a:pPr algn="r" rtl="1">
              <a:lnSpc>
                <a:spcPct val="200000"/>
              </a:lnSpc>
            </a:pPr>
            <a:r>
              <a:rPr lang="ar-SA" sz="2400" b="1" dirty="0">
                <a:cs typeface="B Nazanin" panose="00000400000000000000" pitchFamily="2" charset="-78"/>
              </a:rPr>
              <a:t>هدف کلی </a:t>
            </a:r>
            <a:r>
              <a:rPr lang="en-US" sz="2400" b="1" dirty="0">
                <a:cs typeface="B Nazanin" panose="00000400000000000000" pitchFamily="2" charset="-78"/>
              </a:rPr>
              <a:t>: </a:t>
            </a:r>
          </a:p>
          <a:p>
            <a:pPr algn="r" rtl="1">
              <a:lnSpc>
                <a:spcPct val="200000"/>
              </a:lnSpc>
            </a:pPr>
            <a:r>
              <a:rPr lang="ar-SA" sz="2400" dirty="0">
                <a:solidFill>
                  <a:schemeClr val="bg1"/>
                </a:solidFill>
                <a:cs typeface="B Nazanin" panose="00000400000000000000" pitchFamily="2" charset="-78"/>
              </a:rPr>
              <a:t>آشنا نمودن کاربران با </a:t>
            </a:r>
            <a:r>
              <a:rPr lang="fa-IR" sz="2400" dirty="0">
                <a:solidFill>
                  <a:schemeClr val="bg1"/>
                </a:solidFill>
                <a:cs typeface="B Nazanin" panose="00000400000000000000" pitchFamily="2" charset="-78"/>
              </a:rPr>
              <a:t>انواع </a:t>
            </a:r>
            <a:r>
              <a:rPr lang="ar-SA" sz="2400" dirty="0">
                <a:solidFill>
                  <a:schemeClr val="bg1"/>
                </a:solidFill>
                <a:cs typeface="B Nazanin" panose="00000400000000000000" pitchFamily="2" charset="-78"/>
              </a:rPr>
              <a:t>و</a:t>
            </a:r>
            <a:r>
              <a:rPr lang="fa-IR" sz="2400" dirty="0">
                <a:solidFill>
                  <a:schemeClr val="bg1"/>
                </a:solidFill>
                <a:cs typeface="B Nazanin" panose="00000400000000000000" pitchFamily="2" charset="-78"/>
              </a:rPr>
              <a:t>ب </a:t>
            </a:r>
            <a:r>
              <a:rPr lang="ar-SA" sz="2400" dirty="0">
                <a:solidFill>
                  <a:schemeClr val="bg1"/>
                </a:solidFill>
                <a:cs typeface="B Nazanin" panose="00000400000000000000" pitchFamily="2" charset="-78"/>
              </a:rPr>
              <a:t> </a:t>
            </a:r>
            <a:r>
              <a:rPr lang="fa-IR" sz="2400" dirty="0">
                <a:solidFill>
                  <a:schemeClr val="bg1"/>
                </a:solidFill>
                <a:cs typeface="B Nazanin" panose="00000400000000000000" pitchFamily="2" charset="-78"/>
              </a:rPr>
              <a:t>(سطحی، عمیق، تاریک)</a:t>
            </a:r>
          </a:p>
          <a:p>
            <a:pPr algn="r" rtl="1">
              <a:lnSpc>
                <a:spcPct val="200000"/>
              </a:lnSpc>
            </a:pPr>
            <a:endParaRPr lang="fa-IR" sz="700" dirty="0">
              <a:cs typeface="B Nazanin" panose="00000400000000000000" pitchFamily="2" charset="-78"/>
            </a:endParaRPr>
          </a:p>
          <a:p>
            <a:pPr algn="r" rtl="1">
              <a:lnSpc>
                <a:spcPct val="200000"/>
              </a:lnSpc>
            </a:pPr>
            <a:r>
              <a:rPr lang="fa-IR" sz="2400" b="1" dirty="0">
                <a:cs typeface="B Nazanin" panose="00000400000000000000" pitchFamily="2" charset="-78"/>
              </a:rPr>
              <a:t>هدف</a:t>
            </a:r>
            <a:r>
              <a:rPr lang="ar-SA" sz="2400" b="1" dirty="0">
                <a:cs typeface="B Nazanin" panose="00000400000000000000" pitchFamily="2" charset="-78"/>
              </a:rPr>
              <a:t> اختصاصی</a:t>
            </a:r>
            <a:r>
              <a:rPr lang="fa-IR" sz="2400" b="1" dirty="0">
                <a:cs typeface="B Nazanin" panose="00000400000000000000" pitchFamily="2" charset="-78"/>
              </a:rPr>
              <a:t>:</a:t>
            </a:r>
          </a:p>
          <a:p>
            <a:pPr algn="r" rtl="1">
              <a:lnSpc>
                <a:spcPct val="200000"/>
              </a:lnSpc>
            </a:pPr>
            <a:r>
              <a:rPr lang="ar-SA" sz="2400" dirty="0">
                <a:solidFill>
                  <a:schemeClr val="bg1"/>
                </a:solidFill>
                <a:cs typeface="B Nazanin" panose="00000400000000000000" pitchFamily="2" charset="-78"/>
              </a:rPr>
              <a:t>آشنا نمودن کاربران با مفهوم و موجودیت وب</a:t>
            </a:r>
            <a:r>
              <a:rPr lang="fa-IR" sz="2400" dirty="0">
                <a:solidFill>
                  <a:schemeClr val="bg1"/>
                </a:solidFill>
                <a:cs typeface="B Nazanin" panose="00000400000000000000" pitchFamily="2" charset="-78"/>
              </a:rPr>
              <a:t> سطحی</a:t>
            </a:r>
          </a:p>
          <a:p>
            <a:pPr algn="r" rtl="1">
              <a:lnSpc>
                <a:spcPct val="200000"/>
              </a:lnSpc>
            </a:pPr>
            <a:r>
              <a:rPr lang="ar-SA" sz="2400" dirty="0">
                <a:solidFill>
                  <a:schemeClr val="bg1"/>
                </a:solidFill>
                <a:cs typeface="B Nazanin" panose="00000400000000000000" pitchFamily="2" charset="-78"/>
              </a:rPr>
              <a:t>آشنا نمودن کاربران با مفهوم و موجودیت وب عمیق یا ژرف یا وب آبی. </a:t>
            </a:r>
            <a:endParaRPr lang="en-US" sz="2400" dirty="0">
              <a:solidFill>
                <a:schemeClr val="bg1"/>
              </a:solidFill>
              <a:cs typeface="B Nazanin" panose="00000400000000000000" pitchFamily="2" charset="-78"/>
            </a:endParaRPr>
          </a:p>
          <a:p>
            <a:pPr algn="r" rtl="1">
              <a:lnSpc>
                <a:spcPct val="200000"/>
              </a:lnSpc>
            </a:pPr>
            <a:r>
              <a:rPr lang="ar-SA" sz="2400" dirty="0">
                <a:solidFill>
                  <a:schemeClr val="bg1"/>
                </a:solidFill>
                <a:cs typeface="B Nazanin" panose="00000400000000000000" pitchFamily="2" charset="-78"/>
              </a:rPr>
              <a:t>آشنا نمودن کاربران با مفهوم و موجودیت وب تاریک. </a:t>
            </a:r>
            <a:endParaRPr lang="en-US" sz="2400" dirty="0">
              <a:solidFill>
                <a:schemeClr val="bg1"/>
              </a:solidFill>
              <a:cs typeface="B Nazanin" panose="00000400000000000000" pitchFamily="2" charset="-78"/>
            </a:endParaRPr>
          </a:p>
          <a:p>
            <a:pPr algn="r" rtl="1">
              <a:lnSpc>
                <a:spcPct val="200000"/>
              </a:lnSpc>
            </a:pPr>
            <a:r>
              <a:rPr lang="ar-SA" sz="2400" dirty="0">
                <a:cs typeface="B Nazanin" panose="00000400000000000000" pitchFamily="2" charset="-78"/>
              </a:rPr>
              <a:t> </a:t>
            </a:r>
            <a:endParaRPr lang="fa-IR" sz="2400" dirty="0">
              <a:cs typeface="B Nazanin" panose="00000400000000000000" pitchFamily="2" charset="-78"/>
            </a:endParaRPr>
          </a:p>
          <a:p>
            <a:pPr algn="r" rtl="1"/>
            <a:endParaRPr lang="en-US" sz="2400" dirty="0">
              <a:cs typeface="B Nazanin" panose="00000400000000000000" pitchFamily="2" charset="-78"/>
            </a:endParaRPr>
          </a:p>
        </p:txBody>
      </p:sp>
    </p:spTree>
    <p:extLst>
      <p:ext uri="{BB962C8B-B14F-4D97-AF65-F5344CB8AC3E}">
        <p14:creationId xmlns:p14="http://schemas.microsoft.com/office/powerpoint/2010/main" val="273335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276946" y="1059448"/>
            <a:ext cx="4014788" cy="5524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endParaRPr>
          </a:p>
        </p:txBody>
      </p:sp>
      <p:sp>
        <p:nvSpPr>
          <p:cNvPr id="2" name="TextBox 1"/>
          <p:cNvSpPr txBox="1"/>
          <p:nvPr/>
        </p:nvSpPr>
        <p:spPr>
          <a:xfrm>
            <a:off x="1667781" y="1131101"/>
            <a:ext cx="8707582" cy="523220"/>
          </a:xfrm>
          <a:prstGeom prst="rect">
            <a:avLst/>
          </a:prstGeom>
          <a:noFill/>
        </p:spPr>
        <p:txBody>
          <a:bodyPr wrap="square" rtlCol="0">
            <a:spAutoFit/>
          </a:bodyPr>
          <a:lstStyle/>
          <a:p>
            <a:pPr lvl="0" algn="ctr"/>
            <a:r>
              <a:rPr lang="fa-IR" sz="2800" b="1" dirty="0">
                <a:solidFill>
                  <a:srgbClr val="FF0000"/>
                </a:solidFill>
                <a:cs typeface="B Nazanin" pitchFamily="2" charset="-78"/>
              </a:rPr>
              <a:t>تعریف </a:t>
            </a:r>
            <a:r>
              <a:rPr lang="ar-SA" sz="2800" b="1" dirty="0">
                <a:solidFill>
                  <a:srgbClr val="FF0000"/>
                </a:solidFill>
                <a:cs typeface="B Nazanin" pitchFamily="2" charset="-78"/>
              </a:rPr>
              <a:t>وب </a:t>
            </a:r>
            <a:r>
              <a:rPr lang="fa-IR" sz="2800" b="1" dirty="0">
                <a:solidFill>
                  <a:srgbClr val="FF0000"/>
                </a:solidFill>
                <a:cs typeface="B Nazanin" pitchFamily="2" charset="-78"/>
              </a:rPr>
              <a:t>سطحی:</a:t>
            </a:r>
          </a:p>
        </p:txBody>
      </p:sp>
      <p:sp>
        <p:nvSpPr>
          <p:cNvPr id="3" name="Rectangle 2"/>
          <p:cNvSpPr/>
          <p:nvPr/>
        </p:nvSpPr>
        <p:spPr>
          <a:xfrm>
            <a:off x="2067790" y="2900140"/>
            <a:ext cx="8229600" cy="2369880"/>
          </a:xfrm>
          <a:prstGeom prst="rect">
            <a:avLst/>
          </a:prstGeom>
        </p:spPr>
        <p:txBody>
          <a:bodyPr wrap="square">
            <a:spAutoFit/>
          </a:bodyPr>
          <a:lstStyle/>
          <a:p>
            <a:pPr lvl="0" algn="just" rtl="1"/>
            <a:r>
              <a:rPr lang="fa-IR" sz="2800" dirty="0">
                <a:latin typeface="yekan"/>
                <a:cs typeface="B Nazanin" pitchFamily="2" charset="-78"/>
              </a:rPr>
              <a:t>وب سطحی یا </a:t>
            </a:r>
            <a:r>
              <a:rPr lang="en-US" sz="2800" dirty="0">
                <a:latin typeface="yekan"/>
                <a:cs typeface="B Nazanin" pitchFamily="2" charset="-78"/>
              </a:rPr>
              <a:t> </a:t>
            </a:r>
            <a:r>
              <a:rPr lang="en-US" sz="2800" dirty="0">
                <a:latin typeface="Times New Roman" panose="02020603050405020304" pitchFamily="18" charset="0"/>
                <a:cs typeface="Times New Roman" panose="02020603050405020304" pitchFamily="18" charset="0"/>
              </a:rPr>
              <a:t>Surface Web</a:t>
            </a:r>
            <a:r>
              <a:rPr lang="en-US" sz="2800" dirty="0">
                <a:latin typeface="yekan"/>
                <a:cs typeface="B Nazanin" pitchFamily="2" charset="-78"/>
              </a:rPr>
              <a:t> </a:t>
            </a:r>
            <a:r>
              <a:rPr lang="fa-IR" sz="2800" dirty="0">
                <a:latin typeface="yekan"/>
                <a:cs typeface="B Nazanin" pitchFamily="2" charset="-78"/>
              </a:rPr>
              <a:t>همچنین به نام وب قابل مشاهده ، لایت نت و یا وب فهرست شده نیز شناخته می شود. این قسمت از شبکه جهانی وب برای عموم قابل دسترسی است و توسط موتورهای جستجو گر استاندارد مانند گوگل شناسایی می شود. </a:t>
            </a:r>
          </a:p>
          <a:p>
            <a:pPr lvl="0" algn="just" rtl="1"/>
            <a:endParaRPr lang="fa-IR" dirty="0">
              <a:solidFill>
                <a:srgbClr val="262626"/>
              </a:solidFill>
              <a:latin typeface="yekan"/>
              <a:cs typeface="B Nazanin" panose="00000400000000000000" pitchFamily="2" charset="-78"/>
            </a:endParaRPr>
          </a:p>
          <a:p>
            <a:pPr lvl="0" algn="just" rtl="1"/>
            <a:endParaRPr lang="en-US" dirty="0">
              <a:cs typeface="B Nazanin" panose="00000400000000000000" pitchFamily="2" charset="-78"/>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789" y="4696938"/>
            <a:ext cx="3086213" cy="1809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4743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4255" y="2511066"/>
            <a:ext cx="9395371" cy="1815882"/>
          </a:xfrm>
          <a:prstGeom prst="rect">
            <a:avLst/>
          </a:prstGeom>
        </p:spPr>
        <p:txBody>
          <a:bodyPr wrap="square">
            <a:spAutoFit/>
          </a:bodyPr>
          <a:lstStyle/>
          <a:p>
            <a:pPr algn="just" rtl="1"/>
            <a:r>
              <a:rPr lang="fa-IR" sz="2800" dirty="0">
                <a:latin typeface="yekan"/>
                <a:cs typeface="B Nazanin" pitchFamily="2" charset="-78"/>
              </a:rPr>
              <a:t>وب عمیق یا دیپ وب </a:t>
            </a:r>
            <a:r>
              <a:rPr lang="en-US" sz="2800" dirty="0">
                <a:latin typeface="Times New Roman" panose="02020603050405020304" pitchFamily="18" charset="0"/>
                <a:cs typeface="Times New Roman" panose="02020603050405020304" pitchFamily="18" charset="0"/>
              </a:rPr>
              <a:t>Deep Web</a:t>
            </a:r>
            <a:r>
              <a:rPr lang="en-US" sz="2800" dirty="0">
                <a:latin typeface="yekan"/>
                <a:cs typeface="+mj-cs"/>
              </a:rPr>
              <a:t>) </a:t>
            </a:r>
            <a:r>
              <a:rPr lang="fa-IR" sz="2800" dirty="0">
                <a:latin typeface="yekan"/>
                <a:cs typeface="+mj-cs"/>
              </a:rPr>
              <a:t>) </a:t>
            </a:r>
            <a:r>
              <a:rPr lang="fa-IR" sz="2800" dirty="0">
                <a:latin typeface="yekan"/>
                <a:cs typeface="B Nazanin" pitchFamily="2" charset="-78"/>
              </a:rPr>
              <a:t>و به عباراتی دیگر وب نامرئی یا وب پنهان بخش هایی از شبکه وب جهان گستر </a:t>
            </a:r>
            <a:r>
              <a:rPr lang="en-US" sz="2800" dirty="0">
                <a:latin typeface="yekan"/>
                <a:cs typeface="B Nazanin" pitchFamily="2" charset="-78"/>
              </a:rPr>
              <a:t> </a:t>
            </a:r>
            <a:r>
              <a:rPr lang="en-US" sz="2800" dirty="0">
                <a:latin typeface="Times New Roman" panose="02020603050405020304" pitchFamily="18" charset="0"/>
                <a:cs typeface="Times New Roman" panose="02020603050405020304" pitchFamily="18" charset="0"/>
              </a:rPr>
              <a:t>world wide web</a:t>
            </a:r>
            <a:r>
              <a:rPr lang="fa-IR" sz="2800" dirty="0">
                <a:latin typeface="yekan"/>
                <a:cs typeface="B Nazanin" pitchFamily="2" charset="-78"/>
              </a:rPr>
              <a:t>هستند که محتویات آن به هر دلیلی توسط موتورهای جستجوی استاندارد نشان‌داده نمی‌شوند و محتوایشان توسط موتورهای جستجوی معمولی نمایه نمی شود . </a:t>
            </a:r>
          </a:p>
        </p:txBody>
      </p:sp>
      <p:pic>
        <p:nvPicPr>
          <p:cNvPr id="1026" name="Picture 2" descr="دیپ وب - وب عمیق - مدیاساف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4560" y="4441371"/>
            <a:ext cx="2979174" cy="2255052"/>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700463" y="1772722"/>
            <a:ext cx="4872037" cy="5524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05" y="4441371"/>
            <a:ext cx="3209618" cy="230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445549" y="1772722"/>
            <a:ext cx="3300904" cy="523220"/>
          </a:xfrm>
          <a:prstGeom prst="rect">
            <a:avLst/>
          </a:prstGeom>
        </p:spPr>
        <p:txBody>
          <a:bodyPr wrap="none">
            <a:spAutoFit/>
          </a:bodyPr>
          <a:lstStyle/>
          <a:p>
            <a:pPr algn="just" rtl="1"/>
            <a:r>
              <a:rPr lang="fa-IR" sz="2800" b="1" dirty="0">
                <a:solidFill>
                  <a:schemeClr val="bg1"/>
                </a:solidFill>
                <a:latin typeface="yekan"/>
                <a:cs typeface="B Nazanin" pitchFamily="2" charset="-78"/>
              </a:rPr>
              <a:t>تعریف </a:t>
            </a:r>
            <a:r>
              <a:rPr lang="ar-SA" sz="2800" b="1" dirty="0">
                <a:solidFill>
                  <a:schemeClr val="bg1"/>
                </a:solidFill>
                <a:latin typeface="yekan"/>
                <a:cs typeface="B Nazanin" pitchFamily="2" charset="-78"/>
              </a:rPr>
              <a:t>وب عمیق </a:t>
            </a:r>
            <a:r>
              <a:rPr lang="fa-IR" sz="2800" b="1" dirty="0">
                <a:solidFill>
                  <a:schemeClr val="bg1"/>
                </a:solidFill>
                <a:latin typeface="yekan"/>
                <a:cs typeface="B Nazanin" pitchFamily="2" charset="-78"/>
              </a:rPr>
              <a:t>(پنهان):</a:t>
            </a:r>
          </a:p>
        </p:txBody>
      </p:sp>
    </p:spTree>
    <p:extLst>
      <p:ext uri="{BB962C8B-B14F-4D97-AF65-F5344CB8AC3E}">
        <p14:creationId xmlns:p14="http://schemas.microsoft.com/office/powerpoint/2010/main" val="277583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9827" y="3295614"/>
            <a:ext cx="10073149" cy="2246769"/>
          </a:xfrm>
          <a:prstGeom prst="rect">
            <a:avLst/>
          </a:prstGeom>
        </p:spPr>
        <p:txBody>
          <a:bodyPr wrap="square">
            <a:spAutoFit/>
          </a:bodyPr>
          <a:lstStyle/>
          <a:p>
            <a:pPr algn="justLow" rtl="1"/>
            <a:r>
              <a:rPr lang="fa-IR" sz="2800" dirty="0">
                <a:latin typeface="yekan"/>
                <a:cs typeface="B Nazanin" pitchFamily="2" charset="-78"/>
              </a:rPr>
              <a:t>وب عمیق همان محتوایی است که شما نمی‌توانید در یک موتور جستجو به آن دسترسی پیدا کنید، مانند حساب ایمیل شخصی دیگران، حساب های رسانه های اجتماعی، بانک های اطلاعاتی و ....</a:t>
            </a:r>
            <a:endParaRPr lang="en-US" sz="2800" dirty="0">
              <a:latin typeface="yekan"/>
              <a:cs typeface="B Nazanin" pitchFamily="2" charset="-78"/>
            </a:endParaRPr>
          </a:p>
          <a:p>
            <a:pPr algn="justLow" rtl="1"/>
            <a:r>
              <a:rPr lang="fa-IR" sz="2800" dirty="0">
                <a:latin typeface="yekan"/>
                <a:cs typeface="B Nazanin" pitchFamily="2" charset="-78"/>
              </a:rPr>
              <a:t> </a:t>
            </a:r>
            <a:br>
              <a:rPr lang="fa-IR" sz="2800" dirty="0">
                <a:cs typeface="B Nazanin" pitchFamily="2" charset="-78"/>
              </a:rPr>
            </a:br>
            <a:endParaRPr lang="en-US" sz="2800" dirty="0">
              <a:cs typeface="B Nazanin" pitchFamily="2" charset="-78"/>
            </a:endParaRPr>
          </a:p>
        </p:txBody>
      </p:sp>
      <p:sp>
        <p:nvSpPr>
          <p:cNvPr id="7" name="Rounded Rectangle 6"/>
          <p:cNvSpPr/>
          <p:nvPr/>
        </p:nvSpPr>
        <p:spPr>
          <a:xfrm>
            <a:off x="3700461" y="2168920"/>
            <a:ext cx="4872037" cy="5524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3" name="Rectangle 2"/>
          <p:cNvSpPr/>
          <p:nvPr/>
        </p:nvSpPr>
        <p:spPr>
          <a:xfrm>
            <a:off x="4213518" y="2198150"/>
            <a:ext cx="3845925" cy="523220"/>
          </a:xfrm>
          <a:prstGeom prst="rect">
            <a:avLst/>
          </a:prstGeom>
        </p:spPr>
        <p:txBody>
          <a:bodyPr wrap="none">
            <a:spAutoFit/>
          </a:bodyPr>
          <a:lstStyle/>
          <a:p>
            <a:pPr algn="r"/>
            <a:r>
              <a:rPr lang="fa-IR" sz="2800" b="1" dirty="0">
                <a:solidFill>
                  <a:schemeClr val="bg1"/>
                </a:solidFill>
                <a:cs typeface="B Nazanin" pitchFamily="2" charset="-78"/>
              </a:rPr>
              <a:t>اطلاعات موجود در وب عمیق :</a:t>
            </a:r>
          </a:p>
        </p:txBody>
      </p:sp>
    </p:spTree>
    <p:extLst>
      <p:ext uri="{BB962C8B-B14F-4D97-AF65-F5344CB8AC3E}">
        <p14:creationId xmlns:p14="http://schemas.microsoft.com/office/powerpoint/2010/main" val="2198233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1451" y="2620300"/>
            <a:ext cx="10510684" cy="1384995"/>
          </a:xfrm>
          <a:prstGeom prst="rect">
            <a:avLst/>
          </a:prstGeom>
        </p:spPr>
        <p:txBody>
          <a:bodyPr wrap="square">
            <a:spAutoFit/>
          </a:bodyPr>
          <a:lstStyle/>
          <a:p>
            <a:pPr algn="just" rtl="1"/>
            <a:r>
              <a:rPr lang="fa-IR" sz="2800" dirty="0">
                <a:latin typeface="yekan"/>
                <a:cs typeface="B Nazanin" pitchFamily="2" charset="-78"/>
              </a:rPr>
              <a:t> به شبکه‌ای گفته می‌شود که در دسترس عموم نبوده و بیشتر برای مقاصد غیرقانونی مورد استفاده قرار می‌گیرد. ردیابی فعالیت‌های آن و شناسایی افراد در آن دشوار یا غیرممکن است. </a:t>
            </a:r>
          </a:p>
          <a:p>
            <a:pPr algn="r" rtl="1"/>
            <a:endParaRPr lang="fa-IR" sz="2800" dirty="0">
              <a:cs typeface="B Nazanin" pitchFamily="2" charset="-78"/>
            </a:endParaRPr>
          </a:p>
        </p:txBody>
      </p:sp>
      <p:sp>
        <p:nvSpPr>
          <p:cNvPr id="6" name="Rounded Rectangle 5"/>
          <p:cNvSpPr/>
          <p:nvPr/>
        </p:nvSpPr>
        <p:spPr>
          <a:xfrm>
            <a:off x="4786313" y="1801297"/>
            <a:ext cx="2700338" cy="5524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73" y="4005295"/>
            <a:ext cx="4906297" cy="2704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2008" y="1801297"/>
            <a:ext cx="1527983" cy="523220"/>
          </a:xfrm>
          <a:prstGeom prst="rect">
            <a:avLst/>
          </a:prstGeom>
        </p:spPr>
        <p:txBody>
          <a:bodyPr wrap="none">
            <a:spAutoFit/>
          </a:bodyPr>
          <a:lstStyle/>
          <a:p>
            <a:pPr algn="r" rtl="1"/>
            <a:r>
              <a:rPr lang="fa-IR" sz="2800" dirty="0">
                <a:solidFill>
                  <a:srgbClr val="FF0000"/>
                </a:solidFill>
                <a:cs typeface="B Nazanin" pitchFamily="2" charset="-78"/>
              </a:rPr>
              <a:t> </a:t>
            </a:r>
            <a:r>
              <a:rPr lang="fa-IR" sz="2800" b="1" dirty="0">
                <a:solidFill>
                  <a:srgbClr val="FF0000"/>
                </a:solidFill>
                <a:cs typeface="B Nazanin" pitchFamily="2" charset="-78"/>
              </a:rPr>
              <a:t>وب تاریک</a:t>
            </a:r>
          </a:p>
        </p:txBody>
      </p:sp>
    </p:spTree>
    <p:extLst>
      <p:ext uri="{BB962C8B-B14F-4D97-AF65-F5344CB8AC3E}">
        <p14:creationId xmlns:p14="http://schemas.microsoft.com/office/powerpoint/2010/main" val="1413297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7973" y="3080986"/>
            <a:ext cx="10353367" cy="3108543"/>
          </a:xfrm>
          <a:prstGeom prst="rect">
            <a:avLst/>
          </a:prstGeom>
        </p:spPr>
        <p:txBody>
          <a:bodyPr wrap="square">
            <a:spAutoFit/>
          </a:bodyPr>
          <a:lstStyle/>
          <a:p>
            <a:pPr algn="just" rtl="1"/>
            <a:r>
              <a:rPr lang="ar-SA" sz="2800" dirty="0">
                <a:latin typeface="yekan"/>
                <a:cs typeface="B Nazanin" pitchFamily="2" charset="-78"/>
              </a:rPr>
              <a:t>در این شبکه اطلاعات جامعی نهفته شده که افراد ناشناس آن‌ها را مدیریت می‌کنند. فروشندگان مواد مخدر، هکرها، تروریست‌ها ،قاتل ها و افراد سودجو غالباً این دسته از افراد را تشکیل می‌دهند. دارک وب بخش کوچکی از وب پنهان است</a:t>
            </a:r>
            <a:r>
              <a:rPr lang="en-US" sz="2800" dirty="0">
                <a:latin typeface="yekan"/>
                <a:cs typeface="B Nazanin" pitchFamily="2" charset="-78"/>
              </a:rPr>
              <a:t>.</a:t>
            </a:r>
          </a:p>
          <a:p>
            <a:pPr algn="just" rtl="1"/>
            <a:r>
              <a:rPr lang="ar-SA" sz="2800" dirty="0">
                <a:latin typeface="yekan"/>
                <a:cs typeface="B Nazanin" pitchFamily="2" charset="-78"/>
              </a:rPr>
              <a:t>دارک وب سایت‌هایی است که برای عموم قابل مشاهده است اما توسط آی‌پیهای مخفی سرور اجرا می‌شوند. در این شبکه تمامی اطلاعات به صورت آنلاین و با پسوردهایی محافظت شده‌اند و برای دسترسی به آنها باید از چندین سد پرداختی مختلف گذشته یا از نرم‌افزارهای ویژه‌ای استفاده</a:t>
            </a:r>
            <a:r>
              <a:rPr lang="fa-IR" sz="2800" dirty="0">
                <a:latin typeface="yekan"/>
                <a:cs typeface="B Nazanin" pitchFamily="2" charset="-78"/>
              </a:rPr>
              <a:t> کرد. </a:t>
            </a:r>
            <a:endParaRPr lang="fa-IR" sz="2800" dirty="0">
              <a:latin typeface=".Arabic UI Text"/>
              <a:cs typeface="B Nazanin" pitchFamily="2" charset="-78"/>
            </a:endParaRPr>
          </a:p>
        </p:txBody>
      </p:sp>
      <p:sp>
        <p:nvSpPr>
          <p:cNvPr id="6" name="Rounded Rectangle 5"/>
          <p:cNvSpPr/>
          <p:nvPr/>
        </p:nvSpPr>
        <p:spPr>
          <a:xfrm>
            <a:off x="3781500" y="2060968"/>
            <a:ext cx="4786312" cy="5524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2" name="Rectangle 1"/>
          <p:cNvSpPr/>
          <p:nvPr/>
        </p:nvSpPr>
        <p:spPr>
          <a:xfrm>
            <a:off x="4211620" y="2090198"/>
            <a:ext cx="3926075" cy="523220"/>
          </a:xfrm>
          <a:prstGeom prst="rect">
            <a:avLst/>
          </a:prstGeom>
        </p:spPr>
        <p:txBody>
          <a:bodyPr wrap="none">
            <a:spAutoFit/>
          </a:bodyPr>
          <a:lstStyle/>
          <a:p>
            <a:pPr algn="just" rtl="1"/>
            <a:r>
              <a:rPr lang="fa-IR" sz="2800" b="1" dirty="0">
                <a:solidFill>
                  <a:schemeClr val="bg1"/>
                </a:solidFill>
                <a:latin typeface="yekan"/>
                <a:cs typeface="B Nazanin" pitchFamily="2" charset="-78"/>
              </a:rPr>
              <a:t>اطلاعات موجود در وب تاریک: </a:t>
            </a:r>
          </a:p>
        </p:txBody>
      </p:sp>
    </p:spTree>
    <p:extLst>
      <p:ext uri="{BB962C8B-B14F-4D97-AF65-F5344CB8AC3E}">
        <p14:creationId xmlns:p14="http://schemas.microsoft.com/office/powerpoint/2010/main" val="773010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157538" y="2008462"/>
            <a:ext cx="5943599" cy="5524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2" name="Rectangle 1"/>
          <p:cNvSpPr/>
          <p:nvPr/>
        </p:nvSpPr>
        <p:spPr>
          <a:xfrm>
            <a:off x="997974" y="2882880"/>
            <a:ext cx="10196052" cy="3108543"/>
          </a:xfrm>
          <a:prstGeom prst="rect">
            <a:avLst/>
          </a:prstGeom>
        </p:spPr>
        <p:txBody>
          <a:bodyPr wrap="square">
            <a:spAutoFit/>
          </a:bodyPr>
          <a:lstStyle/>
          <a:p>
            <a:pPr algn="just" rtl="1"/>
            <a:endParaRPr lang="fa-IR" sz="2800" dirty="0">
              <a:cs typeface="B Nazanin" pitchFamily="2" charset="-78"/>
            </a:endParaRPr>
          </a:p>
          <a:p>
            <a:pPr algn="just" rtl="1"/>
            <a:r>
              <a:rPr lang="fa-IR" sz="2800" dirty="0">
                <a:latin typeface="yekan"/>
                <a:cs typeface="B Nazanin" pitchFamily="2" charset="-78"/>
              </a:rPr>
              <a:t>زمانی که از اینترنت سطحی استفاده می کنید، مستقیماً به منابع دسترسی داید. این دسترسی مستقیم، اطلاعات دانلودی را، از کجا و چگونه و همچنین موقعیت دقیق شما را ردیابی می کند. در حالی که اطلاعات بر روی شبکه دیپ وب مستقیماً قابل دسترسی نیست. به این علت که اطلاعات نه بر روی یک صفحه، بلکه بر روی دیتابیس ذخیره می شوند که باعث می شود تا موتور های جستجو نتوانند این اطلاعات را ایندکس کنند.</a:t>
            </a:r>
          </a:p>
          <a:p>
            <a:pPr algn="just" rtl="1"/>
            <a:endParaRPr lang="fa-IR" sz="2800" dirty="0">
              <a:cs typeface="B Nazanin" pitchFamily="2" charset="-78"/>
            </a:endParaRPr>
          </a:p>
        </p:txBody>
      </p:sp>
      <p:sp>
        <p:nvSpPr>
          <p:cNvPr id="3" name="Rectangle 2"/>
          <p:cNvSpPr/>
          <p:nvPr/>
        </p:nvSpPr>
        <p:spPr>
          <a:xfrm>
            <a:off x="3540653" y="2016304"/>
            <a:ext cx="5110694" cy="523220"/>
          </a:xfrm>
          <a:prstGeom prst="rect">
            <a:avLst/>
          </a:prstGeom>
        </p:spPr>
        <p:txBody>
          <a:bodyPr wrap="none">
            <a:spAutoFit/>
          </a:bodyPr>
          <a:lstStyle/>
          <a:p>
            <a:pPr algn="just" rtl="1"/>
            <a:r>
              <a:rPr lang="fa-IR" sz="2800" b="1" dirty="0">
                <a:solidFill>
                  <a:schemeClr val="bg1"/>
                </a:solidFill>
                <a:cs typeface="B Nazanin" pitchFamily="2" charset="-78"/>
              </a:rPr>
              <a:t>چگونه به وب عمیق دسترسی پیدا کنیم؟</a:t>
            </a:r>
          </a:p>
        </p:txBody>
      </p:sp>
    </p:spTree>
    <p:extLst>
      <p:ext uri="{BB962C8B-B14F-4D97-AF65-F5344CB8AC3E}">
        <p14:creationId xmlns:p14="http://schemas.microsoft.com/office/powerpoint/2010/main" val="21229549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923</TotalTime>
  <Words>512</Words>
  <Application>Microsoft Office PowerPoint</Application>
  <PresentationFormat>Widescreen</PresentationFormat>
  <Paragraphs>35</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.Arabic UI Text</vt:lpstr>
      <vt:lpstr>Arial</vt:lpstr>
      <vt:lpstr>Calibri</vt:lpstr>
      <vt:lpstr>Century Gothic</vt:lpstr>
      <vt:lpstr>Times New Roman</vt:lpstr>
      <vt:lpstr>Wingdings 3</vt:lpstr>
      <vt:lpstr>yekan</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داور</dc:creator>
  <cp:lastModifiedBy>Fateme Dolati</cp:lastModifiedBy>
  <cp:revision>67</cp:revision>
  <dcterms:created xsi:type="dcterms:W3CDTF">2020-01-06T18:17:30Z</dcterms:created>
  <dcterms:modified xsi:type="dcterms:W3CDTF">2023-12-26T08:29:35Z</dcterms:modified>
</cp:coreProperties>
</file>